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1"/>
  </p:sldMasterIdLst>
  <p:notesMasterIdLst>
    <p:notesMasterId r:id="rId14"/>
  </p:notesMasterIdLst>
  <p:handoutMasterIdLst>
    <p:handoutMasterId r:id="rId15"/>
  </p:handoutMasterIdLst>
  <p:sldIdLst>
    <p:sldId id="315" r:id="rId2"/>
    <p:sldId id="372" r:id="rId3"/>
    <p:sldId id="325" r:id="rId4"/>
    <p:sldId id="395" r:id="rId5"/>
    <p:sldId id="397" r:id="rId6"/>
    <p:sldId id="396" r:id="rId7"/>
    <p:sldId id="398" r:id="rId8"/>
    <p:sldId id="399" r:id="rId9"/>
    <p:sldId id="400" r:id="rId10"/>
    <p:sldId id="401" r:id="rId11"/>
    <p:sldId id="375" r:id="rId12"/>
    <p:sldId id="394" r:id="rId1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anna Schuler (Bookey Consulting)" initials="DLS" lastIdx="2" clrIdx="0"/>
  <p:cmAuthor id="1" name="Wenwen" initials="WW" lastIdx="1" clrIdx="1"/>
  <p:cmAuthor id="2" name="Alan Meeus" initials="AM" lastIdx="2"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6A3"/>
    <a:srgbClr val="D13FA0"/>
    <a:srgbClr val="C02E8F"/>
    <a:srgbClr val="B72172"/>
    <a:srgbClr val="FFFFFF"/>
    <a:srgbClr val="000000"/>
    <a:srgbClr val="44C8F5"/>
    <a:srgbClr val="8CC63F"/>
    <a:srgbClr val="701997"/>
    <a:srgbClr val="9521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6" autoAdjust="0"/>
    <p:restoredTop sz="88402" autoAdjust="0"/>
  </p:normalViewPr>
  <p:slideViewPr>
    <p:cSldViewPr snapToGrid="0">
      <p:cViewPr>
        <p:scale>
          <a:sx n="70" d="100"/>
          <a:sy n="70" d="100"/>
        </p:scale>
        <p:origin x="-582" y="-72"/>
      </p:cViewPr>
      <p:guideLst>
        <p:guide orient="horz" pos="144"/>
        <p:guide orient="horz" pos="622"/>
        <p:guide orient="horz" pos="816"/>
        <p:guide orient="horz" pos="2175"/>
        <p:guide orient="horz" pos="4176"/>
        <p:guide orient="horz" pos="1019"/>
        <p:guide orient="horz" pos="1981"/>
        <p:guide pos="3839"/>
        <p:guide pos="320"/>
        <p:guide pos="613"/>
        <p:guide pos="7358"/>
        <p:guide pos="1940"/>
        <p:guide pos="7063"/>
      </p:guideLst>
    </p:cSldViewPr>
  </p:slid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81" d="100"/>
          <a:sy n="81" d="100"/>
        </p:scale>
        <p:origin x="-3156"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Tech Ed North America 2010</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5/13/2011</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37252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Tech Ed North America 2010</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5/13/2011</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391025808"/>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33309" indent="-233309" defTabSz="933237">
              <a:spcBef>
                <a:spcPts val="1225"/>
              </a:spcBef>
              <a:spcAft>
                <a:spcPts val="306"/>
              </a:spcAft>
              <a:defRPr/>
            </a:pPr>
            <a:endParaRPr lang="en-US" dirty="0"/>
          </a:p>
        </p:txBody>
      </p:sp>
      <p:sp>
        <p:nvSpPr>
          <p:cNvPr id="4" name="Slide Number Placeholder 3"/>
          <p:cNvSpPr>
            <a:spLocks noGrp="1"/>
          </p:cNvSpPr>
          <p:nvPr>
            <p:ph type="sldNum" sz="quarter" idx="10"/>
          </p:nvPr>
        </p:nvSpPr>
        <p:spPr/>
        <p:txBody>
          <a:bodyPr/>
          <a:lstStyle/>
          <a:p>
            <a:fld id="{0CA0CC17-FC20-40C7-9433-933A8C819787}"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a:endParaRPr lang="en-US" dirty="0"/>
          </a:p>
        </p:txBody>
      </p:sp>
      <p:sp>
        <p:nvSpPr>
          <p:cNvPr id="4" name="Slide Number Placeholder 3"/>
          <p:cNvSpPr>
            <a:spLocks noGrp="1"/>
          </p:cNvSpPr>
          <p:nvPr>
            <p:ph type="sldNum" sz="quarter" idx="10"/>
          </p:nvPr>
        </p:nvSpPr>
        <p:spPr/>
        <p:txBody>
          <a:bodyPr/>
          <a:lstStyle/>
          <a:p>
            <a:fld id="{6DA9524C-3D17-499D-A449-0D3592E6AE18}" type="slidenum">
              <a:rPr lang="en-US" smtClean="0">
                <a:solidFill>
                  <a:prstClr val="black"/>
                </a:solidFill>
              </a:rPr>
              <a:pPr/>
              <a:t>11</a:t>
            </a:fld>
            <a:endParaRPr lang="en-US">
              <a:solidFill>
                <a:prstClr val="black"/>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33309" indent="-233309" defTabSz="933237">
              <a:spcBef>
                <a:spcPts val="1225"/>
              </a:spcBef>
              <a:spcAft>
                <a:spcPts val="306"/>
              </a:spcAft>
              <a:defRPr/>
            </a:pPr>
            <a:endParaRPr lang="en-US" dirty="0"/>
          </a:p>
        </p:txBody>
      </p:sp>
      <p:sp>
        <p:nvSpPr>
          <p:cNvPr id="4" name="Slide Number Placeholder 3"/>
          <p:cNvSpPr>
            <a:spLocks noGrp="1"/>
          </p:cNvSpPr>
          <p:nvPr>
            <p:ph type="sldNum" sz="quarter" idx="10"/>
          </p:nvPr>
        </p:nvSpPr>
        <p:spPr/>
        <p:txBody>
          <a:bodyPr/>
          <a:lstStyle/>
          <a:p>
            <a:fld id="{0CA0CC17-FC20-40C7-9433-933A8C819787}" type="slidenum">
              <a:rPr lang="en-US" smtClean="0"/>
              <a:pPr/>
              <a:t>12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04E437D-A326-49C0-8F0C-E545DE8C388F}" type="slidenum">
              <a:rPr lang="en-US" smtClean="0"/>
              <a:p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8" name="Date Placeholder 7"/>
          <p:cNvSpPr>
            <a:spLocks noGrp="1"/>
          </p:cNvSpPr>
          <p:nvPr>
            <p:ph type="dt" idx="10"/>
          </p:nvPr>
        </p:nvSpPr>
        <p:spPr/>
        <p:txBody>
          <a:bodyPr/>
          <a:lstStyle/>
          <a:p>
            <a:fld id="{EB517995-54C4-48FC-8176-6843EC6F7FBD}" type="datetime1">
              <a:rPr lang="en-US" smtClean="0"/>
              <a:pPr/>
              <a:t>5/13/2011</a:t>
            </a:fld>
            <a:endParaRPr lang="en-US"/>
          </a:p>
        </p:txBody>
      </p:sp>
      <p:sp>
        <p:nvSpPr>
          <p:cNvPr id="9" name="Footer Placeholder 8"/>
          <p:cNvSpPr>
            <a:spLocks noGrp="1"/>
          </p:cNvSpPr>
          <p:nvPr>
            <p:ph type="ftr" sz="quarter" idx="11"/>
          </p:nvPr>
        </p:nvSpPr>
        <p:spPr/>
        <p:txBody>
          <a:bodyPr/>
          <a:lstStyle/>
          <a:p>
            <a:r>
              <a:rPr lang="en-US"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latin typeface="Segoe UI" pitchFamily="34" charset="0"/>
              </a:rPr>
            </a:br>
            <a:r>
              <a:rPr lang="en-US" smtClean="0">
                <a:solidFill>
                  <a:srgbClr val="000000"/>
                </a:solidFill>
                <a:latin typeface="Segoe UI" pitchFamily="34" charset="0"/>
              </a:rPr>
              <a:t>MICROSOFT MAKES NO WARRANTIES, EXPRESS, IMPLIED OR STATUTORY, AS TO THE INFORMATION IN THIS PRESENTATION.</a:t>
            </a:r>
            <a:endParaRPr lang="en-US" dirty="0" smtClean="0">
              <a:solidFill>
                <a:srgbClr val="000000"/>
              </a:solidFill>
              <a:latin typeface="Segoe UI" pitchFamily="34" charset="0"/>
            </a:endParaRPr>
          </a:p>
        </p:txBody>
      </p:sp>
      <p:sp>
        <p:nvSpPr>
          <p:cNvPr id="10" name="Slide Number Placeholder 9"/>
          <p:cNvSpPr>
            <a:spLocks noGrp="1"/>
          </p:cNvSpPr>
          <p:nvPr>
            <p:ph type="sldNum" sz="quarter" idx="12"/>
          </p:nvPr>
        </p:nvSpPr>
        <p:spPr/>
        <p:txBody>
          <a:bodyPr/>
          <a:lstStyle/>
          <a:p>
            <a:fld id="{F598683F-FDB9-475D-9B66-7CE9AAA0F842}" type="slidenum">
              <a:rPr lang="en-US" smtClean="0"/>
              <a:pPr/>
              <a:t>5</a:t>
            </a:fld>
            <a:endParaRPr lang="en-US" dirty="0"/>
          </a:p>
        </p:txBody>
      </p:sp>
      <p:sp>
        <p:nvSpPr>
          <p:cNvPr id="11" name="Header Placeholder 10"/>
          <p:cNvSpPr>
            <a:spLocks noGrp="1"/>
          </p:cNvSpPr>
          <p:nvPr>
            <p:ph type="hdr" sz="quarter" idx="13"/>
          </p:nvPr>
        </p:nvSpPr>
        <p:spPr/>
        <p:txBody>
          <a:bodyPr/>
          <a:lstStyle/>
          <a:p>
            <a:pPr defTabSz="914363"/>
            <a:r>
              <a:rPr lang="en-US" smtClean="0">
                <a:solidFill>
                  <a:prstClr val="black"/>
                </a:solidFill>
              </a:rPr>
              <a:t>Tech Ed North America 2010</a:t>
            </a:r>
            <a:endParaRPr lang="en-US" dirty="0" smtClean="0">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Tx/>
              <a:buChar char="-"/>
            </a:pPr>
            <a:endParaRPr lang="en-US" dirty="0"/>
          </a:p>
        </p:txBody>
      </p:sp>
      <p:sp>
        <p:nvSpPr>
          <p:cNvPr id="4" name="Header Placeholder 3"/>
          <p:cNvSpPr>
            <a:spLocks noGrp="1"/>
          </p:cNvSpPr>
          <p:nvPr>
            <p:ph type="hdr" sz="quarter" idx="10"/>
          </p:nvPr>
        </p:nvSpPr>
        <p:spPr/>
        <p:txBody>
          <a:bodyPr/>
          <a:lstStyle/>
          <a:p>
            <a:r>
              <a:rPr lang="en-US" smtClean="0"/>
              <a:t>Windows 7 | Presenter Mode</a:t>
            </a:r>
            <a:endParaRPr lang="en-US"/>
          </a:p>
        </p:txBody>
      </p:sp>
      <p:sp>
        <p:nvSpPr>
          <p:cNvPr id="5" name="Date Placeholder 4"/>
          <p:cNvSpPr>
            <a:spLocks noGrp="1"/>
          </p:cNvSpPr>
          <p:nvPr>
            <p:ph type="dt" idx="11"/>
          </p:nvPr>
        </p:nvSpPr>
        <p:spPr/>
        <p:txBody>
          <a:bodyPr/>
          <a:lstStyle/>
          <a:p>
            <a:fld id="{C5BBB5DE-F9B9-485E-B8CA-57DDC5ABA486}" type="datetime2">
              <a:rPr lang="en-US" smtClean="0"/>
              <a:pPr/>
              <a:t>Friday, May 13, 2011</a:t>
            </a:fld>
            <a:endParaRPr lang="en-US"/>
          </a:p>
        </p:txBody>
      </p:sp>
      <p:sp>
        <p:nvSpPr>
          <p:cNvPr id="6" name="Footer Placeholder 5"/>
          <p:cNvSpPr>
            <a:spLocks noGrp="1"/>
          </p:cNvSpPr>
          <p:nvPr>
            <p:ph type="ftr" sz="quarter" idx="12"/>
          </p:nvPr>
        </p:nvSpPr>
        <p:spPr/>
        <p:txBody>
          <a:bodyPr/>
          <a:lstStyle/>
          <a:p>
            <a:r>
              <a:rPr lang="en-US" smtClean="0"/>
              <a:t>Microsoft Confidential</a:t>
            </a:r>
            <a:endParaRPr lang="en-US"/>
          </a:p>
        </p:txBody>
      </p:sp>
      <p:sp>
        <p:nvSpPr>
          <p:cNvPr id="7" name="Slide Number Placeholder 6"/>
          <p:cNvSpPr>
            <a:spLocks noGrp="1"/>
          </p:cNvSpPr>
          <p:nvPr>
            <p:ph type="sldNum" sz="quarter" idx="13"/>
          </p:nvPr>
        </p:nvSpPr>
        <p:spPr/>
        <p:txBody>
          <a:bodyPr/>
          <a:lstStyle/>
          <a:p>
            <a:fld id="{26921066-999A-4F94-8750-23B55137A9B0}"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bg bwMode="black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87726" y="989013"/>
            <a:ext cx="8124787" cy="1020789"/>
          </a:xfrm>
        </p:spPr>
        <p:txBody>
          <a:bodyPr anchor="b">
            <a:noAutofit/>
          </a:bodyPr>
          <a:lstStyle>
            <a:lvl1pPr algn="l">
              <a:lnSpc>
                <a:spcPct val="90000"/>
              </a:lnSpc>
              <a:defRPr sz="4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3087726" y="2030327"/>
            <a:ext cx="8124788" cy="461665"/>
          </a:xfrm>
        </p:spPr>
        <p:txBody>
          <a:bodyPr vert="horz" wrap="square" lIns="0" tIns="0" rIns="0" bIns="0" rtlCol="0">
            <a:noAutofit/>
          </a:bodyPr>
          <a:lstStyle>
            <a:lvl1pPr marL="0" indent="0" algn="l" defTabSz="914363" rtl="0" eaLnBrk="1" latinLnBrk="0" hangingPunct="1">
              <a:lnSpc>
                <a:spcPct val="100000"/>
              </a:lnSpc>
              <a:spcBef>
                <a:spcPts val="0"/>
              </a:spcBef>
              <a:buSzPct val="100000"/>
              <a:buFontTx/>
              <a:buNone/>
              <a:defRPr lang="en-US" sz="2800" kern="1200" dirty="0">
                <a:solidFill>
                  <a:schemeClr val="accent4">
                    <a:alpha val="99000"/>
                  </a:schemeClr>
                </a:soli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WALKIN - Prints in GRAYSCALE">
    <p:bg bwMode="black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descr="Tech.Ed logo.png"/>
          <p:cNvPicPr>
            <a:picLocks noChangeAspect="1"/>
          </p:cNvPicPr>
          <p:nvPr userDrawn="1"/>
        </p:nvPicPr>
        <p:blipFill>
          <a:blip r:embed="rId3" cstate="screen"/>
          <a:stretch>
            <a:fillRect/>
          </a:stretch>
        </p:blipFill>
        <p:spPr>
          <a:xfrm>
            <a:off x="858321" y="504759"/>
            <a:ext cx="3688868" cy="1584272"/>
          </a:xfrm>
          <a:prstGeom prst="rect">
            <a:avLst/>
          </a:prstGeom>
          <a:noFill/>
          <a:ln>
            <a:noFill/>
          </a:ln>
        </p:spPr>
      </p:pic>
      <p:sp>
        <p:nvSpPr>
          <p:cNvPr id="3" name="TextBox 2"/>
          <p:cNvSpPr txBox="1"/>
          <p:nvPr userDrawn="1"/>
        </p:nvSpPr>
        <p:spPr>
          <a:xfrm>
            <a:off x="861620" y="2383217"/>
            <a:ext cx="6668733" cy="353943"/>
          </a:xfrm>
          <a:prstGeom prst="rect">
            <a:avLst/>
          </a:prstGeom>
          <a:noFill/>
        </p:spPr>
        <p:txBody>
          <a:bodyPr wrap="square" rtlCol="0">
            <a:spAutoFit/>
          </a:bodyPr>
          <a:lstStyle/>
          <a:p>
            <a:r>
              <a:rPr lang="en-US" sz="1700" spc="-30" dirty="0" smtClean="0">
                <a:gradFill>
                  <a:gsLst>
                    <a:gs pos="0">
                      <a:schemeClr val="tx1"/>
                    </a:gs>
                    <a:gs pos="100000">
                      <a:schemeClr val="tx1"/>
                    </a:gs>
                  </a:gsLst>
                  <a:lin ang="5400000" scaled="0"/>
                </a:gradFill>
                <a:latin typeface="+mj-lt"/>
              </a:rPr>
              <a:t>JUNE 7-10, 2010 | NEW ORLEANS,</a:t>
            </a:r>
            <a:r>
              <a:rPr lang="en-US" sz="1700" spc="-30" baseline="0" dirty="0" smtClean="0">
                <a:gradFill>
                  <a:gsLst>
                    <a:gs pos="0">
                      <a:schemeClr val="tx1"/>
                    </a:gs>
                    <a:gs pos="100000">
                      <a:schemeClr val="tx1"/>
                    </a:gs>
                  </a:gsLst>
                  <a:lin ang="5400000" scaled="0"/>
                </a:gradFill>
                <a:latin typeface="+mj-lt"/>
              </a:rPr>
              <a:t> LA</a:t>
            </a:r>
            <a:endParaRPr lang="en-US" sz="1700" spc="-30" dirty="0">
              <a:gradFill>
                <a:gsLst>
                  <a:gs pos="0">
                    <a:schemeClr val="tx1"/>
                  </a:gs>
                  <a:gs pos="100000">
                    <a:schemeClr val="tx1"/>
                  </a:gs>
                </a:gsLst>
                <a:lin ang="5400000" scaled="0"/>
              </a:gradFill>
              <a:latin typeface="+mj-lt"/>
            </a:endParaRPr>
          </a:p>
        </p:txBody>
      </p:sp>
      <p:pic>
        <p:nvPicPr>
          <p:cNvPr id="1026" name="Picture 2" descr="C:\Users\shane\Pictures\Logos\MICROSOFT (brand)\Microsoft corporate logo white.png"/>
          <p:cNvPicPr>
            <a:picLocks noChangeAspect="1" noChangeArrowheads="1"/>
          </p:cNvPicPr>
          <p:nvPr userDrawn="1"/>
        </p:nvPicPr>
        <p:blipFill>
          <a:blip r:embed="rId4"/>
          <a:stretch>
            <a:fillRect/>
          </a:stretch>
        </p:blipFill>
        <p:spPr bwMode="auto">
          <a:xfrm>
            <a:off x="1154353" y="5950432"/>
            <a:ext cx="2418271" cy="414561"/>
          </a:xfrm>
          <a:prstGeom prst="rect">
            <a:avLst/>
          </a:prstGeom>
          <a:noFill/>
          <a:ln>
            <a:noFill/>
          </a:ln>
        </p:spPr>
      </p:pic>
    </p:spTree>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0">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07868" y="987425"/>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07868" y="987425"/>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ackground developer co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ound Single Corner Rectangle 3"/>
          <p:cNvSpPr/>
          <p:nvPr userDrawn="1"/>
        </p:nvSpPr>
        <p:spPr bwMode="auto">
          <a:xfrm flipH="1">
            <a:off x="507859" y="927100"/>
            <a:ext cx="11739554" cy="5728224"/>
          </a:xfrm>
          <a:prstGeom prst="round1Rect">
            <a:avLst>
              <a:gd name="adj" fmla="val 2999"/>
            </a:avLst>
          </a:prstGeom>
          <a:solidFill>
            <a:schemeClr val="tx1"/>
          </a:solidFill>
          <a:ln w="28575">
            <a:gradFill>
              <a:gsLst>
                <a:gs pos="0">
                  <a:schemeClr val="accent2"/>
                </a:gs>
                <a:gs pos="50000">
                  <a:schemeClr val="accent2"/>
                </a:gs>
                <a:gs pos="100000">
                  <a:schemeClr val="tx1">
                    <a:alpha val="0"/>
                  </a:schemeClr>
                </a:gs>
              </a:gsLst>
              <a:lin ang="5400000" scaled="0"/>
            </a:gra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740640" y="1143000"/>
            <a:ext cx="10940317" cy="1606594"/>
          </a:xfrm>
        </p:spPr>
        <p:txBody>
          <a:bodyPr/>
          <a:lstStyle>
            <a:lvl1pPr algn="l" defTabSz="914363" rtl="0" eaLnBrk="1" latinLnBrk="0" hangingPunct="1">
              <a:lnSpc>
                <a:spcPct val="80000"/>
              </a:lnSpc>
              <a:spcBef>
                <a:spcPct val="20000"/>
              </a:spcBef>
              <a:buSzPct val="100000"/>
              <a:buFontTx/>
              <a:buNone/>
              <a:defRPr lang="en-US" sz="2800" b="0" kern="1200" dirty="0" smtClean="0">
                <a:solidFill>
                  <a:srgbClr val="000000"/>
                </a:solidFill>
                <a:latin typeface="Consolas" pitchFamily="49" charset="0"/>
                <a:ea typeface="+mn-ea"/>
                <a:cs typeface="Courier New" pitchFamily="49" charset="0"/>
              </a:defRPr>
            </a:lvl1pPr>
            <a:lvl2pPr algn="l" defTabSz="914363" rtl="0" eaLnBrk="1" latinLnBrk="0" hangingPunct="1">
              <a:lnSpc>
                <a:spcPct val="80000"/>
              </a:lnSpc>
              <a:spcBef>
                <a:spcPct val="20000"/>
              </a:spcBef>
              <a:buSzPct val="100000"/>
              <a:buFontTx/>
              <a:buNone/>
              <a:defRPr lang="en-US" sz="2400" b="0" kern="1200" dirty="0" smtClean="0">
                <a:solidFill>
                  <a:srgbClr val="000000"/>
                </a:solidFill>
                <a:latin typeface="Consolas" pitchFamily="49" charset="0"/>
                <a:ea typeface="+mn-ea"/>
                <a:cs typeface="Courier New" pitchFamily="49" charset="0"/>
              </a:defRPr>
            </a:lvl2pPr>
            <a:lvl3pPr algn="l" defTabSz="914363" rtl="0" eaLnBrk="1" latinLnBrk="0" hangingPunct="1">
              <a:lnSpc>
                <a:spcPct val="80000"/>
              </a:lnSpc>
              <a:spcBef>
                <a:spcPct val="20000"/>
              </a:spcBef>
              <a:buSzPct val="100000"/>
              <a:buFontTx/>
              <a:buNone/>
              <a:defRPr lang="en-US" sz="2000" b="0" kern="1200" dirty="0" smtClean="0">
                <a:solidFill>
                  <a:srgbClr val="000000"/>
                </a:solidFill>
                <a:latin typeface="Consolas" pitchFamily="49" charset="0"/>
                <a:ea typeface="+mn-ea"/>
                <a:cs typeface="Courier New" pitchFamily="49" charset="0"/>
              </a:defRPr>
            </a:lvl3pPr>
            <a:lvl4pPr algn="l" defTabSz="914363" rtl="0" eaLnBrk="1" latinLnBrk="0" hangingPunct="1">
              <a:lnSpc>
                <a:spcPct val="80000"/>
              </a:lnSpc>
              <a:spcBef>
                <a:spcPct val="20000"/>
              </a:spcBef>
              <a:buSzPct val="100000"/>
              <a:buFontTx/>
              <a:buNone/>
              <a:defRPr lang="en-US" sz="1800" b="0" kern="1200" dirty="0" smtClean="0">
                <a:solidFill>
                  <a:srgbClr val="000000"/>
                </a:solidFill>
                <a:latin typeface="Consolas" pitchFamily="49" charset="0"/>
                <a:ea typeface="+mn-ea"/>
                <a:cs typeface="Courier New" pitchFamily="49" charset="0"/>
              </a:defRPr>
            </a:lvl4pPr>
            <a:lvl5pPr algn="l" defTabSz="914363" rtl="0" eaLnBrk="1" latinLnBrk="0" hangingPunct="1">
              <a:lnSpc>
                <a:spcPct val="80000"/>
              </a:lnSpc>
              <a:spcBef>
                <a:spcPct val="20000"/>
              </a:spcBef>
              <a:buSzPct val="100000"/>
              <a:buFontTx/>
              <a:buNone/>
              <a:defRPr lang="en-US" sz="1600" b="0" kern="1200" dirty="0">
                <a:solidFill>
                  <a:srgbClr val="000000"/>
                </a:solidFill>
                <a:latin typeface="Consolas" pitchFamily="49" charset="0"/>
                <a:ea typeface="+mn-ea"/>
                <a:cs typeface="Courier New"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ustom Layout">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23425" y="6222921"/>
            <a:ext cx="2057400" cy="360470"/>
          </a:xfrm>
          <a:prstGeom prst="rect">
            <a:avLst/>
          </a:prstGeom>
        </p:spPr>
      </p:pic>
    </p:spTree>
    <p:extLst>
      <p:ext uri="{BB962C8B-B14F-4D97-AF65-F5344CB8AC3E}">
        <p14:creationId xmlns:p14="http://schemas.microsoft.com/office/powerpoint/2010/main" val="1098005774"/>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bwMode="blackGray">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73413" y="1617664"/>
            <a:ext cx="10239100" cy="600242"/>
          </a:xfrm>
        </p:spPr>
        <p:txBody>
          <a:bodyPr vert="horz" wrap="square" lIns="0" tIns="0" rIns="0" bIns="0" rtlCol="0" anchor="t">
            <a:noAutofit/>
          </a:bodyPr>
          <a:lstStyle>
            <a:lvl1pPr algn="l" defTabSz="914363" rtl="0" eaLnBrk="1" latinLnBrk="0" hangingPunct="1">
              <a:lnSpc>
                <a:spcPct val="90000"/>
              </a:lnSpc>
              <a:spcBef>
                <a:spcPct val="0"/>
              </a:spcBef>
              <a:buNone/>
              <a:defRPr lang="en-US" sz="4000" b="0" kern="1200" cap="none" spc="-150" baseline="0" dirty="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973413" y="2227634"/>
            <a:ext cx="10239100" cy="917203"/>
          </a:xfrm>
        </p:spPr>
        <p:txBody>
          <a:bodyPr vert="horz" wrap="square" lIns="0" tIns="0" rIns="0" bIns="0" rtlCol="0" anchor="t">
            <a:noAutofit/>
          </a:bodyPr>
          <a:lstStyle>
            <a:lvl1pPr marL="0" indent="0" algn="l" defTabSz="914363" rtl="0" eaLnBrk="1" latinLnBrk="0" hangingPunct="1">
              <a:lnSpc>
                <a:spcPct val="100000"/>
              </a:lnSpc>
              <a:spcBef>
                <a:spcPts val="0"/>
              </a:spcBef>
              <a:buSzPct val="100000"/>
              <a:buFontTx/>
              <a:buNone/>
              <a:defRPr lang="en-US" sz="2000" kern="1200" dirty="0">
                <a:gradFill>
                  <a:gsLst>
                    <a:gs pos="0">
                      <a:schemeClr val="accent4"/>
                    </a:gs>
                    <a:gs pos="86000">
                      <a:schemeClr val="accent4"/>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128297" y="5761524"/>
            <a:ext cx="10250815" cy="1384994"/>
          </a:xfrm>
        </p:spPr>
        <p:txBody>
          <a:bodyPr anchor="t" anchorCtr="0">
            <a:noAutofit/>
            <a:scene3d>
              <a:camera prst="orthographicFront"/>
              <a:lightRig rig="flat" dir="t"/>
            </a:scene3d>
            <a:sp3d>
              <a:contourClr>
                <a:schemeClr val="tx2"/>
              </a:contourClr>
            </a:sp3d>
          </a:bodyPr>
          <a:lstStyle>
            <a:lvl1pPr marL="0" indent="0" algn="r">
              <a:buFont typeface="Arial" pitchFamily="34" charset="0"/>
              <a:buNone/>
              <a:defRPr kumimoji="0" lang="en-US" sz="6600" b="0" i="0" u="none" strike="noStrike" kern="1200" cap="none" spc="0" normalizeH="0" baseline="0" noProof="0" dirty="0" smtClean="0">
                <a:ln w="11430"/>
                <a:gradFill>
                  <a:gsLst>
                    <a:gs pos="0">
                      <a:schemeClr val="tx1"/>
                    </a:gs>
                    <a:gs pos="100000">
                      <a:schemeClr val="tx1"/>
                    </a:gs>
                  </a:gsLst>
                  <a:lin ang="5400000" scaled="0"/>
                </a:gradFill>
                <a:effectLst/>
                <a:uLnTx/>
                <a:uFillTx/>
                <a:latin typeface="+mj-lt"/>
                <a:ea typeface="+mn-ea"/>
                <a:cs typeface="+mn-cs"/>
              </a:defRPr>
            </a:lvl1pPr>
          </a:lstStyle>
          <a:p>
            <a:pPr lvl="0"/>
            <a:r>
              <a:rPr lang="en-US" dirty="0" smtClean="0"/>
              <a:t>CLICK TO…</a:t>
            </a:r>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07868" y="989013"/>
            <a:ext cx="11173090" cy="1945148"/>
          </a:xfrm>
        </p:spPr>
        <p:txBody>
          <a:bodyPr/>
          <a:lstStyle>
            <a:lvl1pPr>
              <a:defRPr sz="2800"/>
            </a:lvl1pPr>
            <a:lvl2pPr>
              <a:defRPr sz="2600"/>
            </a:lvl2pPr>
            <a:lvl4pPr>
              <a:defRPr sz="22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_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868" y="228600"/>
            <a:ext cx="11173090" cy="553998"/>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07868" y="989013"/>
            <a:ext cx="11173090" cy="1945148"/>
          </a:xfrm>
        </p:spPr>
        <p:txBody>
          <a:bodyPr/>
          <a:lstStyle>
            <a:lvl1pPr>
              <a:defRPr sz="2800"/>
            </a:lvl1pPr>
            <a:lvl2pPr>
              <a:defRPr sz="2600"/>
            </a:lvl2pPr>
            <a:lvl4pPr>
              <a:defRPr sz="22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735" y="228600"/>
            <a:ext cx="11173090" cy="553998"/>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07868" y="989013"/>
            <a:ext cx="11172957" cy="1945148"/>
          </a:xfrm>
        </p:spPr>
        <p:txBody>
          <a:bodyPr/>
          <a:lstStyle>
            <a:lvl1pPr>
              <a:lnSpc>
                <a:spcPct val="90000"/>
              </a:lnSpc>
              <a:defRPr sz="2800"/>
            </a:lvl1pPr>
            <a:lvl2pPr>
              <a:lnSpc>
                <a:spcPct val="90000"/>
              </a:lnSpc>
              <a:defRPr sz="2600"/>
            </a:lvl2pPr>
            <a:lvl3pPr>
              <a:lnSpc>
                <a:spcPct val="90000"/>
              </a:lnSpc>
              <a:defRPr/>
            </a:lvl3pPr>
            <a:lvl4pPr>
              <a:lnSpc>
                <a:spcPct val="90000"/>
              </a:lnSpc>
              <a:defRPr sz="2200"/>
            </a:lvl4pPr>
            <a:lvl5pPr>
              <a:lnSpc>
                <a:spcPct val="90000"/>
              </a:lnSpc>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2790" y="989013"/>
            <a:ext cx="5484971" cy="1945148"/>
          </a:xfrm>
        </p:spPr>
        <p:txBody>
          <a:bodyPr/>
          <a:lstStyle>
            <a:lvl1pPr marL="339976" indent="-339976">
              <a:lnSpc>
                <a:spcPct val="90000"/>
              </a:lnSpc>
              <a:defRPr sz="2800"/>
            </a:lvl1pPr>
            <a:lvl2pPr marL="673338" indent="-325424">
              <a:lnSpc>
                <a:spcPct val="90000"/>
              </a:lnSpc>
              <a:defRPr sz="2600"/>
            </a:lvl2pPr>
            <a:lvl3pPr marL="953785" indent="-288384">
              <a:lnSpc>
                <a:spcPct val="90000"/>
              </a:lnSpc>
              <a:defRPr sz="2400"/>
            </a:lvl3pPr>
            <a:lvl4pPr marL="1227618" indent="-273833">
              <a:lnSpc>
                <a:spcPct val="90000"/>
              </a:lnSpc>
              <a:defRPr sz="2200"/>
            </a:lvl4pPr>
            <a:lvl5pPr marL="1516002" indent="-280447">
              <a:lnSpc>
                <a:spcPct val="90000"/>
              </a:lnSpc>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854" y="989013"/>
            <a:ext cx="5484971" cy="1945148"/>
          </a:xfrm>
        </p:spPr>
        <p:txBody>
          <a:bodyPr/>
          <a:lstStyle>
            <a:lvl1pPr marL="347914" indent="-347914">
              <a:lnSpc>
                <a:spcPct val="90000"/>
              </a:lnSpc>
              <a:defRPr sz="2800"/>
            </a:lvl1pPr>
            <a:lvl2pPr marL="673338" indent="-339976">
              <a:lnSpc>
                <a:spcPct val="90000"/>
              </a:lnSpc>
              <a:defRPr sz="2600"/>
            </a:lvl2pPr>
            <a:lvl3pPr marL="961722" indent="-302936">
              <a:lnSpc>
                <a:spcPct val="90000"/>
              </a:lnSpc>
              <a:defRPr sz="2400"/>
            </a:lvl3pPr>
            <a:lvl4pPr marL="1227618" indent="-265896">
              <a:lnSpc>
                <a:spcPct val="90000"/>
              </a:lnSpc>
              <a:defRPr sz="2200"/>
            </a:lvl4pPr>
            <a:lvl5pPr marL="1516002" indent="-273833">
              <a:lnSpc>
                <a:spcPct val="90000"/>
              </a:lnSpc>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7083" y="989013"/>
            <a:ext cx="5484971"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17083" y="1401033"/>
            <a:ext cx="5484971" cy="1686616"/>
          </a:xfrm>
        </p:spPr>
        <p:txBody>
          <a:bodyPr/>
          <a:lstStyle>
            <a:lvl1pPr marL="281770" indent="-281770">
              <a:defRPr sz="2400"/>
            </a:lvl1pPr>
            <a:lvl2pPr marL="562218" indent="-265896">
              <a:defRPr sz="2400"/>
            </a:lvl2pPr>
            <a:lvl3pPr marL="813562" indent="-243407">
              <a:defRPr sz="2000"/>
            </a:lvl3pPr>
            <a:lvl4pPr marL="1050354" indent="-228856">
              <a:defRPr sz="1800"/>
            </a:lvl4pPr>
            <a:lvl5pPr marL="1279210" indent="-206367">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029" y="989013"/>
            <a:ext cx="5487929"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1755" y="1401033"/>
            <a:ext cx="5489202" cy="1686616"/>
          </a:xfrm>
        </p:spPr>
        <p:txBody>
          <a:bodyPr/>
          <a:lstStyle>
            <a:lvl1pPr marL="296321" indent="-296321">
              <a:defRPr sz="2400"/>
            </a:lvl1pPr>
            <a:lvl2pPr marL="570155" indent="-273833">
              <a:defRPr sz="2400"/>
            </a:lvl2pPr>
            <a:lvl3pPr marL="821499" indent="-244730">
              <a:defRPr sz="2000"/>
            </a:lvl3pPr>
            <a:lvl4pPr marL="1050354" indent="-236793">
              <a:defRPr sz="1800"/>
            </a:lvl4pPr>
            <a:lvl5pPr marL="1279210" indent="-220919">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7868" y="228600"/>
            <a:ext cx="11172957" cy="553998"/>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07868" y="989013"/>
            <a:ext cx="11172957" cy="19451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dk1" tx1="lt1" bg2="dk2" tx2="lt2" accent1="accent1" accent2="accent2" accent3="accent3" accent4="accent4" accent5="accent5" accent6="accent6" hlink="hlink" folHlink="folHlink"/>
  <p:sldLayoutIdLst>
    <p:sldLayoutId id="2147483728" r:id="rId1"/>
    <p:sldLayoutId id="2147483724" r:id="rId2"/>
    <p:sldLayoutId id="2147483696" r:id="rId3"/>
    <p:sldLayoutId id="2147483729" r:id="rId4"/>
    <p:sldLayoutId id="2147483697" r:id="rId5"/>
    <p:sldLayoutId id="2147483698" r:id="rId6"/>
    <p:sldLayoutId id="2147483699" r:id="rId7"/>
    <p:sldLayoutId id="2147483700" r:id="rId8"/>
    <p:sldLayoutId id="2147483701" r:id="rId9"/>
    <p:sldLayoutId id="2147483730" r:id="rId10"/>
    <p:sldLayoutId id="2147483702" r:id="rId11"/>
    <p:sldLayoutId id="2147483703" r:id="rId12"/>
    <p:sldLayoutId id="2147483704" r:id="rId13"/>
    <p:sldLayoutId id="2147483726" r:id="rId14"/>
    <p:sldLayoutId id="2147483734" r:id="rId15"/>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000" b="0" kern="1200" cap="none" spc="-15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460375" indent="-460375" algn="l" defTabSz="914363" rtl="0" eaLnBrk="1" latinLnBrk="0" hangingPunct="1">
        <a:lnSpc>
          <a:spcPct val="90000"/>
        </a:lnSpc>
        <a:spcBef>
          <a:spcPct val="20000"/>
        </a:spcBef>
        <a:buSzPct val="100000"/>
        <a:buFontTx/>
        <a:buBlip>
          <a:blip r:embed="rId18"/>
        </a:buBlip>
        <a:defRPr lang="en-US" sz="2800" kern="1200" dirty="0" smtClean="0">
          <a:gradFill>
            <a:gsLst>
              <a:gs pos="0">
                <a:schemeClr val="tx1"/>
              </a:gs>
              <a:gs pos="86000">
                <a:schemeClr val="tx1"/>
              </a:gs>
            </a:gsLst>
            <a:lin ang="0" scaled="0"/>
          </a:gradFill>
          <a:latin typeface="+mj-lt"/>
          <a:ea typeface="+mn-ea"/>
          <a:cs typeface="+mn-cs"/>
        </a:defRPr>
      </a:lvl1pPr>
      <a:lvl2pPr marL="855663" indent="-395288" algn="l" defTabSz="914363" rtl="0" eaLnBrk="1" latinLnBrk="0" hangingPunct="1">
        <a:lnSpc>
          <a:spcPct val="90000"/>
        </a:lnSpc>
        <a:spcBef>
          <a:spcPct val="20000"/>
        </a:spcBef>
        <a:buSzPct val="100000"/>
        <a:buFontTx/>
        <a:buBlip>
          <a:blip r:embed="rId18"/>
        </a:buBlip>
        <a:defRPr lang="en-US" sz="2600" kern="1200" dirty="0" smtClean="0">
          <a:gradFill>
            <a:gsLst>
              <a:gs pos="0">
                <a:schemeClr val="tx1"/>
              </a:gs>
              <a:gs pos="86000">
                <a:schemeClr val="tx1"/>
              </a:gs>
            </a:gsLst>
            <a:lin ang="0" scaled="0"/>
          </a:gradFill>
          <a:latin typeface="+mj-lt"/>
          <a:ea typeface="+mn-ea"/>
          <a:cs typeface="+mn-cs"/>
        </a:defRPr>
      </a:lvl2pPr>
      <a:lvl3pPr marL="1258888" indent="-403225" algn="l" defTabSz="914363" rtl="0" eaLnBrk="1" latinLnBrk="0" hangingPunct="1">
        <a:lnSpc>
          <a:spcPct val="90000"/>
        </a:lnSpc>
        <a:spcBef>
          <a:spcPct val="20000"/>
        </a:spcBef>
        <a:buSzPct val="100000"/>
        <a:buFontTx/>
        <a:buBlip>
          <a:blip r:embed="rId18"/>
        </a:buBlip>
        <a:defRPr lang="en-US" sz="2400" kern="1200" dirty="0" smtClean="0">
          <a:gradFill>
            <a:gsLst>
              <a:gs pos="0">
                <a:schemeClr val="tx1"/>
              </a:gs>
              <a:gs pos="86000">
                <a:schemeClr val="tx1"/>
              </a:gs>
            </a:gsLst>
            <a:lin ang="0" scaled="0"/>
          </a:gradFill>
          <a:latin typeface="+mj-lt"/>
          <a:ea typeface="+mn-ea"/>
          <a:cs typeface="+mn-cs"/>
        </a:defRPr>
      </a:lvl3pPr>
      <a:lvl4pPr marL="1604963" indent="-346075" algn="l" defTabSz="914363" rtl="0" eaLnBrk="1" latinLnBrk="0" hangingPunct="1">
        <a:lnSpc>
          <a:spcPct val="90000"/>
        </a:lnSpc>
        <a:spcBef>
          <a:spcPct val="20000"/>
        </a:spcBef>
        <a:buSzPct val="100000"/>
        <a:buFontTx/>
        <a:buBlip>
          <a:blip r:embed="rId18"/>
        </a:buBlip>
        <a:defRPr lang="en-US" sz="2200" kern="1200" dirty="0" smtClean="0">
          <a:gradFill>
            <a:gsLst>
              <a:gs pos="0">
                <a:schemeClr val="tx1"/>
              </a:gs>
              <a:gs pos="86000">
                <a:schemeClr val="tx1"/>
              </a:gs>
            </a:gsLst>
            <a:lin ang="0" scaled="0"/>
          </a:gradFill>
          <a:latin typeface="+mj-lt"/>
          <a:ea typeface="+mn-ea"/>
          <a:cs typeface="+mn-cs"/>
        </a:defRPr>
      </a:lvl4pPr>
      <a:lvl5pPr marL="1941513" indent="-336550" algn="l" defTabSz="914363" rtl="0" eaLnBrk="1" latinLnBrk="0" hangingPunct="1">
        <a:lnSpc>
          <a:spcPct val="90000"/>
        </a:lnSpc>
        <a:spcBef>
          <a:spcPct val="20000"/>
        </a:spcBef>
        <a:buSzPct val="100000"/>
        <a:buFontTx/>
        <a:buBlip>
          <a:blip r:embed="rId18"/>
        </a:buBlip>
        <a:defRPr lang="en-US" sz="2000" kern="1200" dirty="0">
          <a:gradFill>
            <a:gsLst>
              <a:gs pos="0">
                <a:schemeClr val="tx1"/>
              </a:gs>
              <a:gs pos="86000">
                <a:schemeClr val="tx1"/>
              </a:gs>
            </a:gsLst>
            <a:lin ang="0" scaled="0"/>
          </a:gradFill>
          <a:latin typeface="+mj-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lex.Krakovetskiy@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wp7rocks.com/" TargetMode="External"/><Relationship Id="rId4" Type="http://schemas.openxmlformats.org/officeDocument/2006/relationships/hyperlink" Target="http://msug.vn.ua/"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pn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hyperlink" Target="http://wp7rocks.com/"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mailto:Alex.Krakovetskiy@gmail.com" TargetMode="External"/><Relationship Id="rId5" Type="http://schemas.openxmlformats.org/officeDocument/2006/relationships/hyperlink" Target="http://twitter.com/msugvnua" TargetMode="External"/><Relationship Id="rId4" Type="http://schemas.openxmlformats.org/officeDocument/2006/relationships/hyperlink" Target="http://msug.vn.u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msug.vn.ua/Wp7Apps/DevCenter" TargetMode="External"/><Relationship Id="rId5" Type="http://schemas.openxmlformats.org/officeDocument/2006/relationships/hyperlink" Target="http://www.pluralsight-training.net/" TargetMode="External"/><Relationship Id="rId4" Type="http://schemas.openxmlformats.org/officeDocument/2006/relationships/hyperlink" Target="http://create.msdn.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057099" y="436729"/>
            <a:ext cx="8816454" cy="1600200"/>
          </a:xfrm>
        </p:spPr>
        <p:txBody>
          <a:bodyPr/>
          <a:lstStyle/>
          <a:p>
            <a:r>
              <a:rPr lang="en-US" sz="3600" b="1" dirty="0"/>
              <a:t>Windows Phone </a:t>
            </a:r>
            <a:r>
              <a:rPr lang="en-US" sz="3600" b="1" dirty="0" smtClean="0"/>
              <a:t>7</a:t>
            </a:r>
            <a:r>
              <a:rPr lang="ru-RU" sz="3600" dirty="0" smtClean="0"/>
              <a:t/>
            </a:r>
            <a:br>
              <a:rPr lang="ru-RU" sz="3600" dirty="0" smtClean="0"/>
            </a:br>
            <a:r>
              <a:rPr lang="uk-UA" sz="3600" dirty="0" smtClean="0"/>
              <a:t>Публикация приложений в </a:t>
            </a:r>
            <a:r>
              <a:rPr lang="en-US" sz="3600" dirty="0" smtClean="0"/>
              <a:t>Marketplace</a:t>
            </a:r>
            <a:endParaRPr lang="en-US" sz="3600" dirty="0"/>
          </a:p>
        </p:txBody>
      </p:sp>
      <p:sp>
        <p:nvSpPr>
          <p:cNvPr id="7" name="Subtitle 6"/>
          <p:cNvSpPr>
            <a:spLocks noGrp="1"/>
          </p:cNvSpPr>
          <p:nvPr>
            <p:ph type="subTitle" idx="1"/>
          </p:nvPr>
        </p:nvSpPr>
        <p:spPr>
          <a:xfrm>
            <a:off x="3087726" y="2030327"/>
            <a:ext cx="8124788" cy="2077649"/>
          </a:xfrm>
        </p:spPr>
        <p:txBody>
          <a:bodyPr/>
          <a:lstStyle/>
          <a:p>
            <a:endParaRPr lang="ru-RU" dirty="0" smtClean="0"/>
          </a:p>
          <a:p>
            <a:r>
              <a:rPr lang="uk-UA" b="1" dirty="0" err="1" smtClean="0"/>
              <a:t>Краковецкий</a:t>
            </a:r>
            <a:r>
              <a:rPr lang="uk-UA" b="1" dirty="0" smtClean="0"/>
              <a:t> </a:t>
            </a:r>
            <a:r>
              <a:rPr lang="uk-UA" b="1" dirty="0" err="1" smtClean="0"/>
              <a:t>Александр</a:t>
            </a:r>
            <a:endParaRPr lang="ru-RU" b="1" dirty="0" smtClean="0"/>
          </a:p>
          <a:p>
            <a:r>
              <a:rPr lang="en-US" dirty="0" smtClean="0"/>
              <a:t>Software </a:t>
            </a:r>
            <a:r>
              <a:rPr lang="en-US" dirty="0" smtClean="0"/>
              <a:t>Engineer</a:t>
            </a:r>
            <a:endParaRPr lang="en-US" dirty="0" smtClean="0"/>
          </a:p>
          <a:p>
            <a:r>
              <a:rPr lang="en-US" dirty="0" smtClean="0"/>
              <a:t>Microsoft Regional Director, ASP.NET MVP</a:t>
            </a:r>
          </a:p>
          <a:p>
            <a:r>
              <a:rPr lang="en-US" dirty="0" smtClean="0">
                <a:hlinkClick r:id="rId3"/>
              </a:rPr>
              <a:t>Alex.Krakovetskiy@gmail.com</a:t>
            </a:r>
            <a:r>
              <a:rPr lang="en-US" dirty="0" smtClean="0"/>
              <a:t>, @</a:t>
            </a:r>
            <a:r>
              <a:rPr lang="en-US" dirty="0" err="1" smtClean="0"/>
              <a:t>msugvnua</a:t>
            </a:r>
            <a:endParaRPr lang="en-US" dirty="0" smtClean="0"/>
          </a:p>
          <a:p>
            <a:r>
              <a:rPr lang="en-US" dirty="0" smtClean="0">
                <a:hlinkClick r:id="rId4"/>
              </a:rPr>
              <a:t>http://msug.vn.ua</a:t>
            </a:r>
            <a:r>
              <a:rPr lang="en-US" dirty="0" smtClean="0"/>
              <a:t>, </a:t>
            </a:r>
            <a:r>
              <a:rPr lang="en-US" dirty="0" smtClean="0">
                <a:hlinkClick r:id="rId5"/>
              </a:rPr>
              <a:t>http://wp7rocks.com/</a:t>
            </a:r>
            <a:r>
              <a:rPr lang="en-US" dirty="0" smtClean="0"/>
              <a:t> </a:t>
            </a:r>
            <a:endParaRPr lang="ru-RU" dirty="0" smtClean="0"/>
          </a:p>
        </p:txBody>
      </p:sp>
    </p:spTree>
    <p:extLst>
      <p:ext uri="{BB962C8B-B14F-4D97-AF65-F5344CB8AC3E}">
        <p14:creationId xmlns:p14="http://schemas.microsoft.com/office/powerpoint/2010/main" val="4057070286"/>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8" y="1828800"/>
            <a:ext cx="10638147"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err="1" smtClean="0">
                <a:latin typeface="Segoe UI" pitchFamily="34" charset="0"/>
                <a:ea typeface="Segoe UI" pitchFamily="34" charset="0"/>
                <a:cs typeface="Segoe UI" pitchFamily="34" charset="0"/>
              </a:rPr>
              <a:t>AppLists</a:t>
            </a:r>
            <a:r>
              <a:rPr lang="en-US" sz="2800" dirty="0" smtClean="0">
                <a:latin typeface="Segoe UI" pitchFamily="34" charset="0"/>
                <a:ea typeface="Segoe UI" pitchFamily="34" charset="0"/>
                <a:cs typeface="Segoe UI" pitchFamily="34" charset="0"/>
              </a:rPr>
              <a:t> &amp; </a:t>
            </a:r>
            <a:r>
              <a:rPr lang="en-US" sz="2800" dirty="0" err="1" smtClean="0">
                <a:latin typeface="Segoe UI" pitchFamily="34" charset="0"/>
                <a:ea typeface="Segoe UI" pitchFamily="34" charset="0"/>
                <a:cs typeface="Segoe UI" pitchFamily="34" charset="0"/>
              </a:rPr>
              <a:t>wpcentral</a:t>
            </a:r>
            <a:r>
              <a:rPr lang="en-US" sz="2800" dirty="0" smtClean="0">
                <a:latin typeface="Segoe UI" pitchFamily="34" charset="0"/>
                <a:ea typeface="Segoe UI" pitchFamily="34" charset="0"/>
                <a:cs typeface="Segoe UI" pitchFamily="34" charset="0"/>
              </a:rPr>
              <a:t> etc.</a:t>
            </a:r>
          </a:p>
          <a:p>
            <a:pPr defTabSz="457200">
              <a:spcBef>
                <a:spcPct val="20000"/>
              </a:spcBef>
              <a:buClr>
                <a:srgbClr val="0070C0"/>
              </a:buClr>
            </a:pPr>
            <a:r>
              <a:rPr lang="en-US" sz="2800" dirty="0" smtClean="0">
                <a:latin typeface="Segoe UI" pitchFamily="34" charset="0"/>
                <a:ea typeface="Segoe UI" pitchFamily="34" charset="0"/>
                <a:cs typeface="Segoe UI" pitchFamily="34" charset="0"/>
              </a:rPr>
              <a:t>Keywords </a:t>
            </a:r>
            <a:r>
              <a:rPr lang="uk-UA" sz="2800" dirty="0" smtClean="0">
                <a:latin typeface="Segoe UI" pitchFamily="34" charset="0"/>
                <a:ea typeface="Segoe UI" pitchFamily="34" charset="0"/>
                <a:cs typeface="Segoe UI" pitchFamily="34" charset="0"/>
              </a:rPr>
              <a:t>не ищутся в </a:t>
            </a:r>
            <a:r>
              <a:rPr lang="en-US" sz="2800" dirty="0" smtClean="0">
                <a:latin typeface="Segoe UI" pitchFamily="34" charset="0"/>
                <a:ea typeface="Segoe UI" pitchFamily="34" charset="0"/>
                <a:cs typeface="Segoe UI" pitchFamily="34" charset="0"/>
              </a:rPr>
              <a:t>Marketplace</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Статистика опазд</a:t>
            </a:r>
            <a:r>
              <a:rPr lang="ru-RU" sz="2800" dirty="0" smtClean="0">
                <a:latin typeface="Segoe UI" pitchFamily="34" charset="0"/>
                <a:ea typeface="Segoe UI" pitchFamily="34" charset="0"/>
                <a:cs typeface="Segoe UI" pitchFamily="34" charset="0"/>
              </a:rPr>
              <a:t>ывает на неделю</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Время рассмотрения – минимум 3 дня</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Рекламные сети</a:t>
            </a:r>
          </a:p>
          <a:p>
            <a:pPr defTabSz="457200">
              <a:spcBef>
                <a:spcPct val="20000"/>
              </a:spcBef>
              <a:buClr>
                <a:srgbClr val="0070C0"/>
              </a:buClr>
            </a:pPr>
            <a:r>
              <a:rPr lang="ru-RU" sz="2800" dirty="0">
                <a:latin typeface="Segoe UI" pitchFamily="34" charset="0"/>
                <a:ea typeface="Segoe UI" pitchFamily="34" charset="0"/>
                <a:cs typeface="Segoe UI" pitchFamily="34" charset="0"/>
              </a:rPr>
              <a:t>?</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uk-UA" dirty="0" smtClean="0"/>
              <a:t>РАСКРУТКА </a:t>
            </a:r>
            <a:r>
              <a:rPr lang="en-US" dirty="0" smtClean="0"/>
              <a:t>&amp; </a:t>
            </a:r>
            <a:r>
              <a:rPr lang="uk-UA" dirty="0" smtClean="0"/>
              <a:t>ПРОФИТ</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336330340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1" descr="image001"/>
          <p:cNvPicPr>
            <a:picLocks noChangeAspect="1" noChangeArrowheads="1"/>
          </p:cNvPicPr>
          <p:nvPr/>
        </p:nvPicPr>
        <p:blipFill>
          <a:blip r:embed="rId3" cstate="print"/>
          <a:srcRect/>
          <a:stretch>
            <a:fillRect/>
          </a:stretch>
        </p:blipFill>
        <p:spPr bwMode="auto">
          <a:xfrm>
            <a:off x="-1117309" y="-1371600"/>
            <a:ext cx="3656648" cy="356236"/>
          </a:xfrm>
          <a:prstGeom prst="rect">
            <a:avLst/>
          </a:prstGeom>
          <a:noFill/>
          <a:ln w="9525">
            <a:noFill/>
            <a:miter lim="800000"/>
            <a:headEnd/>
            <a:tailEnd/>
          </a:ln>
        </p:spPr>
      </p:pic>
      <p:sp>
        <p:nvSpPr>
          <p:cNvPr id="27" name="Rectangle 26"/>
          <p:cNvSpPr/>
          <p:nvPr/>
        </p:nvSpPr>
        <p:spPr bwMode="auto">
          <a:xfrm>
            <a:off x="-1" y="-464457"/>
            <a:ext cx="12188825" cy="7123021"/>
          </a:xfrm>
          <a:prstGeom prst="rect">
            <a:avLst/>
          </a:prstGeom>
          <a:solidFill>
            <a:schemeClr val="tx1"/>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29" name="Rectangle 28"/>
          <p:cNvSpPr/>
          <p:nvPr/>
        </p:nvSpPr>
        <p:spPr bwMode="hidden">
          <a:xfrm>
            <a:off x="7628109" y="2984165"/>
            <a:ext cx="4560711"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30" name="Rectangle 29"/>
          <p:cNvSpPr/>
          <p:nvPr/>
        </p:nvSpPr>
        <p:spPr bwMode="hidden">
          <a:xfrm>
            <a:off x="6013802" y="4069644"/>
            <a:ext cx="6175022"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sp>
        <p:nvSpPr>
          <p:cNvPr id="31" name="Rectangle 30"/>
          <p:cNvSpPr/>
          <p:nvPr/>
        </p:nvSpPr>
        <p:spPr bwMode="hidden">
          <a:xfrm>
            <a:off x="5562245" y="1659466"/>
            <a:ext cx="6626578"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32" name="Picture 31" descr="04_iPhone.png"/>
          <p:cNvPicPr>
            <a:picLocks noChangeAspect="1"/>
          </p:cNvPicPr>
          <p:nvPr/>
        </p:nvPicPr>
        <p:blipFill>
          <a:blip r:embed="rId4" cstate="print"/>
          <a:srcRect l="38547" t="28999" r="38421" b="14816"/>
          <a:stretch>
            <a:fillRect/>
          </a:stretch>
        </p:blipFill>
        <p:spPr bwMode="hidden">
          <a:xfrm>
            <a:off x="5212286" y="1349970"/>
            <a:ext cx="793032" cy="1450890"/>
          </a:xfrm>
          <a:prstGeom prst="roundRect">
            <a:avLst/>
          </a:prstGeom>
          <a:effectLst>
            <a:reflection blurRad="6350" stA="52000" endA="300" endPos="35000" dir="5400000" sy="-100000" algn="bl" rotWithShape="0"/>
          </a:effectLst>
        </p:spPr>
      </p:pic>
      <p:pic>
        <p:nvPicPr>
          <p:cNvPr id="33" name="Picture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hidden">
          <a:xfrm>
            <a:off x="7215870" y="2395503"/>
            <a:ext cx="861869" cy="1482128"/>
          </a:xfrm>
          <a:prstGeom prst="rect">
            <a:avLst/>
          </a:prstGeom>
          <a:effectLst>
            <a:reflection blurRad="6350" stA="52000" endA="300" endPos="35000" dir="5400000" sy="-100000" algn="bl" rotWithShape="0"/>
          </a:effectLst>
        </p:spPr>
      </p:pic>
      <p:pic>
        <p:nvPicPr>
          <p:cNvPr id="34" name="Picture 2"/>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5903846" y="3312983"/>
            <a:ext cx="751455" cy="1521129"/>
          </a:xfrm>
          <a:prstGeom prst="rect">
            <a:avLst/>
          </a:prstGeom>
          <a:effectLst>
            <a:reflection blurRad="6350" stA="52000" endA="300" endPos="35000" dir="5400000" sy="-100000" algn="bl" rotWithShape="0"/>
          </a:effectLst>
          <a:extLst/>
        </p:spPr>
      </p:pic>
      <p:sp>
        <p:nvSpPr>
          <p:cNvPr id="35" name="Rectangle 34"/>
          <p:cNvSpPr/>
          <p:nvPr/>
        </p:nvSpPr>
        <p:spPr bwMode="hidden">
          <a:xfrm>
            <a:off x="8440912" y="5136445"/>
            <a:ext cx="3747911" cy="282223"/>
          </a:xfrm>
          <a:prstGeom prst="rect">
            <a:avLst/>
          </a:prstGeom>
          <a:solidFill>
            <a:schemeClr val="bg1">
              <a:lumMod val="75000"/>
              <a:lumOff val="2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36" name="Picture 3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hidden">
          <a:xfrm>
            <a:off x="8045435" y="4416114"/>
            <a:ext cx="896074" cy="1550065"/>
          </a:xfrm>
          <a:prstGeom prst="rect">
            <a:avLst/>
          </a:prstGeom>
          <a:effectLst>
            <a:reflection blurRad="6350" stA="52000" endA="300" endPos="35000" dir="5400000" sy="-100000" algn="bl" rotWithShape="0"/>
          </a:effectLst>
        </p:spPr>
      </p:pic>
      <p:pic>
        <p:nvPicPr>
          <p:cNvPr id="41" name="Picture 2" descr="C:\Documents and Settings\Pennie\My Documents\Amy\OFC09_Vince_002small.png"/>
          <p:cNvPicPr>
            <a:picLocks noChangeAspect="1" noChangeArrowheads="1"/>
          </p:cNvPicPr>
          <p:nvPr/>
        </p:nvPicPr>
        <p:blipFill>
          <a:blip r:embed="rId8" cstate="print"/>
          <a:srcRect l="16401" r="16223"/>
          <a:stretch>
            <a:fillRect/>
          </a:stretch>
        </p:blipFill>
        <p:spPr bwMode="auto">
          <a:xfrm>
            <a:off x="5952441" y="2100191"/>
            <a:ext cx="1738488" cy="1719072"/>
          </a:xfrm>
          <a:prstGeom prst="rect">
            <a:avLst/>
          </a:prstGeom>
          <a:noFill/>
          <a:effectLst>
            <a:outerShdw blurRad="63500" sx="102000" sy="102000" algn="ctr" rotWithShape="0">
              <a:prstClr val="black">
                <a:alpha val="40000"/>
              </a:prstClr>
            </a:outerShdw>
          </a:effectLst>
        </p:spPr>
      </p:pic>
      <p:sp>
        <p:nvSpPr>
          <p:cNvPr id="42" name="Rectangle 41"/>
          <p:cNvSpPr/>
          <p:nvPr/>
        </p:nvSpPr>
        <p:spPr bwMode="auto">
          <a:xfrm>
            <a:off x="5313300" y="5206183"/>
            <a:ext cx="807597" cy="286107"/>
          </a:xfrm>
          <a:prstGeom prst="rect">
            <a:avLst/>
          </a:prstGeom>
          <a:solidFill>
            <a:srgbClr val="FFC000">
              <a:alpha val="70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sp>
        <p:nvSpPr>
          <p:cNvPr id="44" name="Rectangle 43"/>
          <p:cNvSpPr/>
          <p:nvPr/>
        </p:nvSpPr>
        <p:spPr bwMode="auto">
          <a:xfrm>
            <a:off x="2811345" y="2667942"/>
            <a:ext cx="975074" cy="748145"/>
          </a:xfrm>
          <a:prstGeom prst="rect">
            <a:avLst/>
          </a:prstGeom>
          <a:solidFill>
            <a:schemeClr val="bg2">
              <a:alpha val="5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grpSp>
        <p:nvGrpSpPr>
          <p:cNvPr id="45" name="Group 22"/>
          <p:cNvGrpSpPr/>
          <p:nvPr/>
        </p:nvGrpSpPr>
        <p:grpSpPr>
          <a:xfrm>
            <a:off x="3474186" y="1197026"/>
            <a:ext cx="2468398" cy="4701003"/>
            <a:chOff x="6113216" y="1437832"/>
            <a:chExt cx="2725984" cy="5191568"/>
          </a:xfrm>
        </p:grpSpPr>
        <p:pic>
          <p:nvPicPr>
            <p:cNvPr id="46" name="Picture 2"/>
            <p:cNvPicPr>
              <a:picLocks noChangeAspect="1" noChangeArrowheads="1"/>
            </p:cNvPicPr>
            <p:nvPr/>
          </p:nvPicPr>
          <p:blipFill>
            <a:blip r:embed="rId9" cstate="print"/>
            <a:stretch>
              <a:fillRect/>
            </a:stretch>
          </p:blipFill>
          <p:spPr bwMode="auto">
            <a:xfrm>
              <a:off x="6113216" y="1437832"/>
              <a:ext cx="2725984" cy="5191568"/>
            </a:xfrm>
            <a:prstGeom prst="rect">
              <a:avLst/>
            </a:prstGeom>
            <a:noFill/>
            <a:ln w="9525">
              <a:noFill/>
              <a:miter lim="800000"/>
              <a:headEnd/>
              <a:tailEnd/>
            </a:ln>
            <a:effectLst/>
          </p:spPr>
        </p:pic>
        <p:pic>
          <p:nvPicPr>
            <p:cNvPr id="47" name="Picture 4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352881" y="1747318"/>
              <a:ext cx="2249424" cy="4033379"/>
            </a:xfrm>
            <a:prstGeom prst="rect">
              <a:avLst/>
            </a:prstGeom>
          </p:spPr>
        </p:pic>
      </p:grpSp>
      <p:sp>
        <p:nvSpPr>
          <p:cNvPr id="48" name="TextBox 47"/>
          <p:cNvSpPr txBox="1"/>
          <p:nvPr/>
        </p:nvSpPr>
        <p:spPr>
          <a:xfrm>
            <a:off x="1362262" y="1434418"/>
            <a:ext cx="2903367" cy="738629"/>
          </a:xfrm>
          <a:prstGeom prst="rect">
            <a:avLst/>
          </a:prstGeom>
        </p:spPr>
        <p:txBody>
          <a:bodyPr wrap="square" lIns="91404" tIns="45703" rIns="91404" bIns="45703">
            <a:spAutoFit/>
          </a:bodyPr>
          <a:lstStyle/>
          <a:p>
            <a:pPr marL="463370" indent="-463370">
              <a:spcAft>
                <a:spcPts val="400"/>
              </a:spcAft>
            </a:pPr>
            <a:r>
              <a:rPr lang="ru-RU" sz="2400" b="1" dirty="0" smtClean="0">
                <a:solidFill>
                  <a:schemeClr val="bg1">
                    <a:lumMod val="75000"/>
                    <a:lumOff val="25000"/>
                  </a:schemeClr>
                </a:solidFill>
                <a:latin typeface="Segoe" pitchFamily="34" charset="0"/>
              </a:rPr>
              <a:t>другой</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вид телефона</a:t>
            </a:r>
            <a:endParaRPr lang="en-US" dirty="0">
              <a:solidFill>
                <a:schemeClr val="bg1">
                  <a:lumMod val="75000"/>
                  <a:lumOff val="25000"/>
                </a:schemeClr>
              </a:solidFill>
              <a:latin typeface="Segoe" pitchFamily="34" charset="0"/>
            </a:endParaRPr>
          </a:p>
        </p:txBody>
      </p:sp>
      <p:sp>
        <p:nvSpPr>
          <p:cNvPr id="49" name="TextBox 48"/>
          <p:cNvSpPr txBox="1"/>
          <p:nvPr/>
        </p:nvSpPr>
        <p:spPr>
          <a:xfrm>
            <a:off x="1393085" y="4390859"/>
            <a:ext cx="3809801" cy="738663"/>
          </a:xfrm>
          <a:prstGeom prst="rect">
            <a:avLst/>
          </a:prstGeom>
        </p:spPr>
        <p:txBody>
          <a:bodyPr wrap="square" lIns="91404" tIns="45703" rIns="91404" bIns="45703">
            <a:spAutoFit/>
          </a:bodyPr>
          <a:lstStyle/>
          <a:p>
            <a:pPr>
              <a:spcAft>
                <a:spcPts val="400"/>
              </a:spcAft>
            </a:pPr>
            <a:r>
              <a:rPr lang="ru-RU" sz="2400" b="1" dirty="0" smtClean="0">
                <a:solidFill>
                  <a:schemeClr val="bg1">
                    <a:lumMod val="75000"/>
                    <a:lumOff val="25000"/>
                  </a:schemeClr>
                </a:solidFill>
                <a:latin typeface="Segoe" pitchFamily="34" charset="0"/>
              </a:rPr>
              <a:t>Создан </a:t>
            </a:r>
            <a:r>
              <a:rPr lang="ru-RU" dirty="0" smtClean="0">
                <a:solidFill>
                  <a:schemeClr val="bg1">
                    <a:lumMod val="75000"/>
                    <a:lumOff val="25000"/>
                  </a:schemeClr>
                </a:solidFill>
                <a:latin typeface="Segoe" pitchFamily="34" charset="0"/>
              </a:rPr>
              <a:t>для</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жизни в движении</a:t>
            </a:r>
            <a:endParaRPr lang="en-US" dirty="0">
              <a:solidFill>
                <a:schemeClr val="bg1">
                  <a:lumMod val="75000"/>
                  <a:lumOff val="25000"/>
                </a:schemeClr>
              </a:solidFill>
              <a:latin typeface="Segoe" pitchFamily="34" charset="0"/>
            </a:endParaRPr>
          </a:p>
        </p:txBody>
      </p:sp>
      <p:sp>
        <p:nvSpPr>
          <p:cNvPr id="50" name="TextBox 49"/>
          <p:cNvSpPr txBox="1"/>
          <p:nvPr/>
        </p:nvSpPr>
        <p:spPr>
          <a:xfrm>
            <a:off x="5903845" y="4118164"/>
            <a:ext cx="3809801" cy="1538848"/>
          </a:xfrm>
          <a:prstGeom prst="rect">
            <a:avLst/>
          </a:prstGeom>
        </p:spPr>
        <p:txBody>
          <a:bodyPr wrap="square" lIns="91404" tIns="45703" rIns="91404" bIns="45703">
            <a:spAutoFit/>
          </a:bodyPr>
          <a:lstStyle/>
          <a:p>
            <a:pPr>
              <a:spcAft>
                <a:spcPts val="400"/>
              </a:spcAft>
            </a:pPr>
            <a:r>
              <a:rPr lang="ru-RU" dirty="0" smtClean="0">
                <a:solidFill>
                  <a:schemeClr val="bg1">
                    <a:lumMod val="75000"/>
                    <a:lumOff val="25000"/>
                  </a:schemeClr>
                </a:solidFill>
                <a:latin typeface="Segoe" pitchFamily="34" charset="0"/>
              </a:rPr>
              <a:t>Вы можете</a:t>
            </a:r>
            <a:br>
              <a:rPr lang="ru-RU"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создавать</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sz="2000" b="1" dirty="0" smtClean="0">
                <a:solidFill>
                  <a:schemeClr val="bg1">
                    <a:lumMod val="75000"/>
                    <a:lumOff val="25000"/>
                  </a:schemeClr>
                </a:solidFill>
                <a:latin typeface="Segoe" pitchFamily="34" charset="0"/>
              </a:rPr>
              <a:t>интегрированные</a:t>
            </a:r>
            <a:br>
              <a:rPr lang="ru-RU" sz="2000" b="1" dirty="0" smtClean="0">
                <a:solidFill>
                  <a:schemeClr val="bg1">
                    <a:lumMod val="75000"/>
                    <a:lumOff val="25000"/>
                  </a:schemeClr>
                </a:solidFill>
                <a:latin typeface="Segoe" pitchFamily="34" charset="0"/>
              </a:rPr>
            </a:br>
            <a:r>
              <a:rPr lang="ru-RU" sz="2000" b="1" dirty="0" smtClean="0">
                <a:solidFill>
                  <a:schemeClr val="bg1">
                    <a:lumMod val="75000"/>
                    <a:lumOff val="25000"/>
                  </a:schemeClr>
                </a:solidFill>
                <a:latin typeface="Segoe" pitchFamily="34" charset="0"/>
              </a:rPr>
              <a:t>решения</a:t>
            </a:r>
            <a:r>
              <a:rPr lang="en-US" dirty="0" smtClean="0">
                <a:solidFill>
                  <a:schemeClr val="bg1">
                    <a:lumMod val="75000"/>
                    <a:lumOff val="25000"/>
                  </a:schemeClr>
                </a:solidFill>
                <a:latin typeface="Segoe" pitchFamily="34" charset="0"/>
              </a:rPr>
              <a:t/>
            </a:r>
            <a:br>
              <a:rPr lang="en-US" dirty="0" smtClean="0">
                <a:solidFill>
                  <a:schemeClr val="bg1">
                    <a:lumMod val="75000"/>
                    <a:lumOff val="25000"/>
                  </a:schemeClr>
                </a:solidFill>
                <a:latin typeface="Segoe" pitchFamily="34" charset="0"/>
              </a:rPr>
            </a:br>
            <a:r>
              <a:rPr lang="ru-RU" dirty="0" smtClean="0">
                <a:solidFill>
                  <a:schemeClr val="bg1">
                    <a:lumMod val="75000"/>
                    <a:lumOff val="25000"/>
                  </a:schemeClr>
                </a:solidFill>
                <a:latin typeface="Segoe" pitchFamily="34" charset="0"/>
              </a:rPr>
              <a:t>и получать прибыль</a:t>
            </a:r>
            <a:endParaRPr lang="en-US" dirty="0" smtClean="0">
              <a:solidFill>
                <a:schemeClr val="bg1">
                  <a:lumMod val="75000"/>
                  <a:lumOff val="25000"/>
                </a:schemeClr>
              </a:solidFill>
              <a:latin typeface="Segoe" pitchFamily="34" charset="0"/>
            </a:endParaRPr>
          </a:p>
        </p:txBody>
      </p:sp>
      <p:pic>
        <p:nvPicPr>
          <p:cNvPr id="66" name="Picture 7" descr="C:\Documents and Settings\Pennie\My Documents\GDC\Win08_Pascal476-SMall.png"/>
          <p:cNvPicPr>
            <a:picLocks noChangeAspect="1" noChangeArrowheads="1"/>
          </p:cNvPicPr>
          <p:nvPr/>
        </p:nvPicPr>
        <p:blipFill>
          <a:blip r:embed="rId11" cstate="print"/>
          <a:srcRect l="4432" t="-313" r="28556"/>
          <a:stretch>
            <a:fillRect/>
          </a:stretch>
        </p:blipFill>
        <p:spPr bwMode="auto">
          <a:xfrm>
            <a:off x="2722280" y="5192399"/>
            <a:ext cx="1336092" cy="1335024"/>
          </a:xfrm>
          <a:prstGeom prst="rect">
            <a:avLst/>
          </a:prstGeom>
          <a:noFill/>
          <a:effectLst>
            <a:outerShdw blurRad="63500" sx="102000" sy="102000" algn="ctr" rotWithShape="0">
              <a:prstClr val="black">
                <a:alpha val="40000"/>
              </a:prstClr>
            </a:outerShdw>
          </a:effectLst>
        </p:spPr>
      </p:pic>
      <p:sp>
        <p:nvSpPr>
          <p:cNvPr id="67" name="Rectangle 66"/>
          <p:cNvSpPr/>
          <p:nvPr/>
        </p:nvSpPr>
        <p:spPr bwMode="auto">
          <a:xfrm>
            <a:off x="2999373" y="3258571"/>
            <a:ext cx="310738" cy="309918"/>
          </a:xfrm>
          <a:prstGeom prst="rect">
            <a:avLst/>
          </a:prstGeom>
          <a:solidFill>
            <a:srgbClr val="FFC000">
              <a:alpha val="70000"/>
            </a:srgb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sp>
        <p:nvSpPr>
          <p:cNvPr id="68" name="Rectangle 67"/>
          <p:cNvSpPr/>
          <p:nvPr/>
        </p:nvSpPr>
        <p:spPr bwMode="auto">
          <a:xfrm>
            <a:off x="6020175" y="5243044"/>
            <a:ext cx="193963" cy="152263"/>
          </a:xfrm>
          <a:prstGeom prst="rect">
            <a:avLst/>
          </a:prstGeom>
          <a:solidFill>
            <a:schemeClr val="bg2">
              <a:alpha val="5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a:endParaRPr lang="en-US" sz="2400" dirty="0">
              <a:gradFill>
                <a:gsLst>
                  <a:gs pos="0">
                    <a:srgbClr val="FFFFFF"/>
                  </a:gs>
                  <a:gs pos="86000">
                    <a:srgbClr val="FFFFFF"/>
                  </a:gs>
                </a:gsLst>
                <a:lin ang="5400000" scaled="0"/>
              </a:gradFill>
            </a:endParaRPr>
          </a:p>
        </p:txBody>
      </p:sp>
      <p:pic>
        <p:nvPicPr>
          <p:cNvPr id="69" name="Picture 2" descr="C:\Documents and Settings\Pennie\My Documents\GDC\Win08_Marco017-SMALL.png"/>
          <p:cNvPicPr>
            <a:picLocks noChangeAspect="1" noChangeArrowheads="1"/>
          </p:cNvPicPr>
          <p:nvPr/>
        </p:nvPicPr>
        <p:blipFill>
          <a:blip r:embed="rId12" cstate="print"/>
          <a:srcRect r="2061"/>
          <a:stretch>
            <a:fillRect/>
          </a:stretch>
        </p:blipFill>
        <p:spPr bwMode="auto">
          <a:xfrm>
            <a:off x="3179481" y="901453"/>
            <a:ext cx="922958" cy="923544"/>
          </a:xfrm>
          <a:prstGeom prst="rect">
            <a:avLst/>
          </a:prstGeom>
          <a:noFill/>
          <a:effectLst>
            <a:outerShdw blurRad="63500" sx="102000" sy="102000" algn="ctr" rotWithShape="0">
              <a:prstClr val="black">
                <a:alpha val="40000"/>
              </a:prstClr>
            </a:outerShdw>
          </a:effectLst>
        </p:spPr>
      </p:pic>
      <p:sp>
        <p:nvSpPr>
          <p:cNvPr id="70" name="Rectangle 69"/>
          <p:cNvSpPr/>
          <p:nvPr/>
        </p:nvSpPr>
        <p:spPr bwMode="hidden">
          <a:xfrm>
            <a:off x="9101313" y="1157469"/>
            <a:ext cx="3087512" cy="5501095"/>
          </a:xfrm>
          <a:prstGeom prst="rect">
            <a:avLst/>
          </a:prstGeom>
          <a:solidFill>
            <a:schemeClr val="tx1">
              <a:alpha val="80000"/>
            </a:schemeClr>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01" tIns="45700" rIns="91401" bIns="45700" numCol="1" rtlCol="0" anchor="ctr" anchorCtr="0" compatLnSpc="1">
            <a:prstTxWarp prst="textNoShape">
              <a:avLst/>
            </a:prstTxWarp>
          </a:bodyPr>
          <a:lstStyle/>
          <a:p>
            <a:pPr algn="ctr" defTabSz="913744" fontAlgn="base">
              <a:spcBef>
                <a:spcPct val="0"/>
              </a:spcBef>
              <a:spcAft>
                <a:spcPct val="0"/>
              </a:spcAft>
            </a:pPr>
            <a:endParaRPr lang="en-US" sz="2400" dirty="0">
              <a:gradFill>
                <a:gsLst>
                  <a:gs pos="0">
                    <a:srgbClr val="FFFFFF"/>
                  </a:gs>
                  <a:gs pos="100000">
                    <a:srgbClr val="FFFFFF"/>
                  </a:gs>
                </a:gsLst>
                <a:lin ang="5400000" scaled="0"/>
              </a:gradFill>
            </a:endParaRPr>
          </a:p>
        </p:txBody>
      </p:sp>
      <p:pic>
        <p:nvPicPr>
          <p:cNvPr id="71" name="Picture 2" descr="C:\Documents and Settings\Pennie\My Documents\MIX2010 Windows Phone\Istvan\WP_7_Blu_h_cLr.png"/>
          <p:cNvPicPr>
            <a:picLocks noChangeAspect="1" noChangeArrowheads="1"/>
          </p:cNvPicPr>
          <p:nvPr/>
        </p:nvPicPr>
        <p:blipFill>
          <a:blip r:embed="rId13" cstate="print"/>
          <a:srcRect/>
          <a:stretch>
            <a:fillRect/>
          </a:stretch>
        </p:blipFill>
        <p:spPr bwMode="auto">
          <a:xfrm>
            <a:off x="6329890" y="199239"/>
            <a:ext cx="4222044" cy="1097176"/>
          </a:xfrm>
          <a:prstGeom prst="rect">
            <a:avLst/>
          </a:prstGeom>
          <a:noFill/>
        </p:spPr>
      </p:pic>
    </p:spTree>
    <p:extLst>
      <p:ext uri="{BB962C8B-B14F-4D97-AF65-F5344CB8AC3E}">
        <p14:creationId xmlns:p14="http://schemas.microsoft.com/office/powerpoint/2010/main" val="3972891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3.95833E-6 3.46821E-6 L 0.34231 3.46821E-6 " pathEditMode="relative" rAng="0" ptsTypes="AA">
                                      <p:cBhvr>
                                        <p:cTn id="6" dur="500" fill="hold"/>
                                        <p:tgtEl>
                                          <p:spTgt spid="32"/>
                                        </p:tgtEl>
                                        <p:attrNameLst>
                                          <p:attrName>ppt_x</p:attrName>
                                          <p:attrName>ppt_y</p:attrName>
                                        </p:attrNameLst>
                                      </p:cBhvr>
                                      <p:rCtr x="17109" y="0"/>
                                    </p:animMotion>
                                  </p:childTnLst>
                                </p:cTn>
                              </p:par>
                              <p:par>
                                <p:cTn id="7" presetID="63" presetClass="path" presetSubtype="0" accel="50000" decel="50000" fill="hold" nodeType="withEffect">
                                  <p:stCondLst>
                                    <p:cond delay="0"/>
                                  </p:stCondLst>
                                  <p:childTnLst>
                                    <p:animMotion origin="layout" path="M -3.33333E-6 1.38728E-6 L 0.29258 1.38728E-6 " pathEditMode="relative" rAng="0" ptsTypes="AA">
                                      <p:cBhvr>
                                        <p:cTn id="8" dur="500" fill="hold"/>
                                        <p:tgtEl>
                                          <p:spTgt spid="33"/>
                                        </p:tgtEl>
                                        <p:attrNameLst>
                                          <p:attrName>ppt_x</p:attrName>
                                          <p:attrName>ppt_y</p:attrName>
                                        </p:attrNameLst>
                                      </p:cBhvr>
                                      <p:rCtr x="14622" y="0"/>
                                    </p:animMotion>
                                  </p:childTnLst>
                                </p:cTn>
                              </p:par>
                              <p:par>
                                <p:cTn id="9" presetID="63" presetClass="path" presetSubtype="0" accel="50000" decel="50000" fill="hold" nodeType="withEffect">
                                  <p:stCondLst>
                                    <p:cond delay="0"/>
                                  </p:stCondLst>
                                  <p:childTnLst>
                                    <p:animMotion origin="layout" path="M -3.95833E-6 -4.79769E-6 L 0.29336 -4.79769E-6 " pathEditMode="relative" rAng="0" ptsTypes="AA">
                                      <p:cBhvr>
                                        <p:cTn id="10" dur="500" fill="hold"/>
                                        <p:tgtEl>
                                          <p:spTgt spid="34"/>
                                        </p:tgtEl>
                                        <p:attrNameLst>
                                          <p:attrName>ppt_x</p:attrName>
                                          <p:attrName>ppt_y</p:attrName>
                                        </p:attrNameLst>
                                      </p:cBhvr>
                                      <p:rCtr x="14661" y="0"/>
                                    </p:animMotion>
                                  </p:childTnLst>
                                </p:cTn>
                              </p:par>
                              <p:par>
                                <p:cTn id="11" presetID="63" presetClass="path" presetSubtype="0" accel="50000" decel="50000" fill="hold" nodeType="withEffect">
                                  <p:stCondLst>
                                    <p:cond delay="0"/>
                                  </p:stCondLst>
                                  <p:childTnLst>
                                    <p:animMotion origin="layout" path="M -4.58333E-6 6.35838E-7 L 0.22305 6.35838E-7 " pathEditMode="relative" rAng="0" ptsTypes="AA">
                                      <p:cBhvr>
                                        <p:cTn id="12" dur="500" fill="hold"/>
                                        <p:tgtEl>
                                          <p:spTgt spid="36"/>
                                        </p:tgtEl>
                                        <p:attrNameLst>
                                          <p:attrName>ppt_x</p:attrName>
                                          <p:attrName>ppt_y</p:attrName>
                                        </p:attrNameLst>
                                      </p:cBhvr>
                                      <p:rCtr x="11146" y="0"/>
                                    </p:animMotion>
                                  </p:childTnLst>
                                </p:cTn>
                              </p:par>
                              <p:par>
                                <p:cTn id="13" presetID="63" presetClass="path" presetSubtype="0" accel="50000" decel="50000" fill="hold" grpId="0" nodeType="withEffect">
                                  <p:stCondLst>
                                    <p:cond delay="0"/>
                                  </p:stCondLst>
                                  <p:childTnLst>
                                    <p:animMotion origin="layout" path="M -3.54167E-6 -4.91329E-6 L 0.23151 -4.91329E-6 " pathEditMode="relative" rAng="0" ptsTypes="AA">
                                      <p:cBhvr>
                                        <p:cTn id="14" dur="500" fill="hold"/>
                                        <p:tgtEl>
                                          <p:spTgt spid="35"/>
                                        </p:tgtEl>
                                        <p:attrNameLst>
                                          <p:attrName>ppt_x</p:attrName>
                                          <p:attrName>ppt_y</p:attrName>
                                        </p:attrNameLst>
                                      </p:cBhvr>
                                      <p:rCtr x="11576" y="0"/>
                                    </p:animMotion>
                                  </p:childTnLst>
                                </p:cTn>
                              </p:par>
                              <p:par>
                                <p:cTn id="15" presetID="63" presetClass="path" presetSubtype="0" accel="50000" decel="50000" fill="hold" grpId="0" nodeType="withEffect">
                                  <p:stCondLst>
                                    <p:cond delay="0"/>
                                  </p:stCondLst>
                                  <p:childTnLst>
                                    <p:animMotion origin="layout" path="M -4.375E-6 8.09249E-7 L 0.353 8.09249E-7 " pathEditMode="relative" rAng="0" ptsTypes="AA">
                                      <p:cBhvr>
                                        <p:cTn id="16" dur="500" fill="hold"/>
                                        <p:tgtEl>
                                          <p:spTgt spid="30"/>
                                        </p:tgtEl>
                                        <p:attrNameLst>
                                          <p:attrName>ppt_x</p:attrName>
                                          <p:attrName>ppt_y</p:attrName>
                                        </p:attrNameLst>
                                      </p:cBhvr>
                                      <p:rCtr x="17643" y="0"/>
                                    </p:animMotion>
                                  </p:childTnLst>
                                </p:cTn>
                              </p:par>
                              <p:par>
                                <p:cTn id="17" presetID="63" presetClass="path" presetSubtype="0" accel="50000" decel="50000" fill="hold" grpId="0" nodeType="withEffect">
                                  <p:stCondLst>
                                    <p:cond delay="0"/>
                                  </p:stCondLst>
                                  <p:childTnLst>
                                    <p:animMotion origin="layout" path="M -2.08333E-7 -1.15607E-7 L 0.30547 -1.15607E-7 " pathEditMode="relative" rAng="0" ptsTypes="AA">
                                      <p:cBhvr>
                                        <p:cTn id="18" dur="500" fill="hold"/>
                                        <p:tgtEl>
                                          <p:spTgt spid="29"/>
                                        </p:tgtEl>
                                        <p:attrNameLst>
                                          <p:attrName>ppt_x</p:attrName>
                                          <p:attrName>ppt_y</p:attrName>
                                        </p:attrNameLst>
                                      </p:cBhvr>
                                      <p:rCtr x="15273" y="0"/>
                                    </p:animMotion>
                                  </p:childTnLst>
                                </p:cTn>
                              </p:par>
                              <p:par>
                                <p:cTn id="19" presetID="63" presetClass="path" presetSubtype="0" accel="50000" decel="50000" fill="hold" grpId="0" nodeType="withEffect">
                                  <p:stCondLst>
                                    <p:cond delay="0"/>
                                  </p:stCondLst>
                                  <p:childTnLst>
                                    <p:animMotion origin="layout" path="M -4.79167E-6 3.46821E-6 L 0.33099 3.46821E-6 " pathEditMode="relative" rAng="0" ptsTypes="AA">
                                      <p:cBhvr>
                                        <p:cTn id="20" dur="500" fill="hold"/>
                                        <p:tgtEl>
                                          <p:spTgt spid="31"/>
                                        </p:tgtEl>
                                        <p:attrNameLst>
                                          <p:attrName>ppt_x</p:attrName>
                                          <p:attrName>ppt_y</p:attrName>
                                        </p:attrNameLst>
                                      </p:cBhvr>
                                      <p:rCtr x="16549" y="0"/>
                                    </p:animMotion>
                                  </p:childTnLst>
                                </p:cTn>
                              </p:par>
                              <p:par>
                                <p:cTn id="21" presetID="10" presetClass="entr" presetSubtype="0" fill="hold"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10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71"/>
                                        </p:tgtEl>
                                        <p:attrNameLst>
                                          <p:attrName>style.visibility</p:attrName>
                                        </p:attrNameLst>
                                      </p:cBhvr>
                                      <p:to>
                                        <p:strVal val="visible"/>
                                      </p:to>
                                    </p:set>
                                    <p:animEffect transition="in" filter="fade">
                                      <p:cBhvr>
                                        <p:cTn id="26" dur="1000"/>
                                        <p:tgtEl>
                                          <p:spTgt spid="7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fade">
                                      <p:cBhvr>
                                        <p:cTn id="29" dur="1000"/>
                                        <p:tgtEl>
                                          <p:spTgt spid="70"/>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69"/>
                                        </p:tgtEl>
                                        <p:attrNameLst>
                                          <p:attrName>style.visibility</p:attrName>
                                        </p:attrNameLst>
                                      </p:cBhvr>
                                      <p:to>
                                        <p:strVal val="visible"/>
                                      </p:to>
                                    </p:set>
                                    <p:animEffect transition="in" filter="fade">
                                      <p:cBhvr>
                                        <p:cTn id="33" dur="500"/>
                                        <p:tgtEl>
                                          <p:spTgt spid="6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left)">
                                      <p:cBhvr>
                                        <p:cTn id="36" dur="500"/>
                                        <p:tgtEl>
                                          <p:spTgt spid="48"/>
                                        </p:tgtEl>
                                      </p:cBhvr>
                                    </p:animEffect>
                                  </p:childTnLst>
                                </p:cTn>
                              </p:par>
                              <p:par>
                                <p:cTn id="37" presetID="10" presetClass="entr" presetSubtype="0" fill="hold" nodeType="withEffect">
                                  <p:stCondLst>
                                    <p:cond delay="300"/>
                                  </p:stCondLst>
                                  <p:childTnLst>
                                    <p:set>
                                      <p:cBhvr>
                                        <p:cTn id="38" dur="1" fill="hold">
                                          <p:stCondLst>
                                            <p:cond delay="0"/>
                                          </p:stCondLst>
                                        </p:cTn>
                                        <p:tgtEl>
                                          <p:spTgt spid="66"/>
                                        </p:tgtEl>
                                        <p:attrNameLst>
                                          <p:attrName>style.visibility</p:attrName>
                                        </p:attrNameLst>
                                      </p:cBhvr>
                                      <p:to>
                                        <p:strVal val="visible"/>
                                      </p:to>
                                    </p:set>
                                    <p:animEffect transition="in" filter="fade">
                                      <p:cBhvr>
                                        <p:cTn id="39" dur="500"/>
                                        <p:tgtEl>
                                          <p:spTgt spid="66"/>
                                        </p:tgtEl>
                                      </p:cBhvr>
                                    </p:animEffect>
                                  </p:childTnLst>
                                </p:cTn>
                              </p:par>
                            </p:childTnLst>
                          </p:cTn>
                        </p:par>
                        <p:par>
                          <p:cTn id="40" fill="hold">
                            <p:stCondLst>
                              <p:cond delay="1800"/>
                            </p:stCondLst>
                            <p:childTnLst>
                              <p:par>
                                <p:cTn id="41" presetID="10" presetClass="entr" presetSubtype="0"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childTnLst>
                          </p:cTn>
                        </p:par>
                        <p:par>
                          <p:cTn id="44" fill="hold">
                            <p:stCondLst>
                              <p:cond delay="2300"/>
                            </p:stCondLst>
                            <p:childTnLst>
                              <p:par>
                                <p:cTn id="45" presetID="47" presetClass="entr" presetSubtype="0" fill="hold" grpId="0" nodeType="after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fade">
                                      <p:cBhvr>
                                        <p:cTn id="47" dur="1000"/>
                                        <p:tgtEl>
                                          <p:spTgt spid="50"/>
                                        </p:tgtEl>
                                      </p:cBhvr>
                                    </p:animEffect>
                                    <p:anim calcmode="lin" valueType="num">
                                      <p:cBhvr>
                                        <p:cTn id="48" dur="1000" fill="hold"/>
                                        <p:tgtEl>
                                          <p:spTgt spid="50"/>
                                        </p:tgtEl>
                                        <p:attrNameLst>
                                          <p:attrName>ppt_x</p:attrName>
                                        </p:attrNameLst>
                                      </p:cBhvr>
                                      <p:tavLst>
                                        <p:tav tm="0">
                                          <p:val>
                                            <p:strVal val="#ppt_x"/>
                                          </p:val>
                                        </p:tav>
                                        <p:tav tm="100000">
                                          <p:val>
                                            <p:strVal val="#ppt_x"/>
                                          </p:val>
                                        </p:tav>
                                      </p:tavLst>
                                    </p:anim>
                                    <p:anim calcmode="lin" valueType="num">
                                      <p:cBhvr>
                                        <p:cTn id="49" dur="1000" fill="hold"/>
                                        <p:tgtEl>
                                          <p:spTgt spid="50"/>
                                        </p:tgtEl>
                                        <p:attrNameLst>
                                          <p:attrName>ppt_y</p:attrName>
                                        </p:attrNameLst>
                                      </p:cBhvr>
                                      <p:tavLst>
                                        <p:tav tm="0">
                                          <p:val>
                                            <p:strVal val="#ppt_y-.1"/>
                                          </p:val>
                                        </p:tav>
                                        <p:tav tm="100000">
                                          <p:val>
                                            <p:strVal val="#ppt_y"/>
                                          </p:val>
                                        </p:tav>
                                      </p:tavLst>
                                    </p:anim>
                                  </p:childTnLst>
                                </p:cTn>
                              </p:par>
                              <p:par>
                                <p:cTn id="50" presetID="22" presetClass="entr" presetSubtype="2" fill="hold" grpId="0" nodeType="withEffect">
                                  <p:stCondLst>
                                    <p:cond delay="100"/>
                                  </p:stCondLst>
                                  <p:childTnLst>
                                    <p:set>
                                      <p:cBhvr>
                                        <p:cTn id="51" dur="1" fill="hold">
                                          <p:stCondLst>
                                            <p:cond delay="0"/>
                                          </p:stCondLst>
                                        </p:cTn>
                                        <p:tgtEl>
                                          <p:spTgt spid="44"/>
                                        </p:tgtEl>
                                        <p:attrNameLst>
                                          <p:attrName>style.visibility</p:attrName>
                                        </p:attrNameLst>
                                      </p:cBhvr>
                                      <p:to>
                                        <p:strVal val="visible"/>
                                      </p:to>
                                    </p:set>
                                    <p:animEffect transition="in" filter="wipe(right)">
                                      <p:cBhvr>
                                        <p:cTn id="52" dur="500"/>
                                        <p:tgtEl>
                                          <p:spTgt spid="44"/>
                                        </p:tgtEl>
                                      </p:cBhvr>
                                    </p:animEffect>
                                  </p:childTnLst>
                                </p:cTn>
                              </p:par>
                              <p:par>
                                <p:cTn id="53" presetID="22" presetClass="entr" presetSubtype="1" fill="hold" grpId="0" nodeType="withEffect">
                                  <p:stCondLst>
                                    <p:cond delay="200"/>
                                  </p:stCondLst>
                                  <p:childTnLst>
                                    <p:set>
                                      <p:cBhvr>
                                        <p:cTn id="54" dur="1" fill="hold">
                                          <p:stCondLst>
                                            <p:cond delay="0"/>
                                          </p:stCondLst>
                                        </p:cTn>
                                        <p:tgtEl>
                                          <p:spTgt spid="67"/>
                                        </p:tgtEl>
                                        <p:attrNameLst>
                                          <p:attrName>style.visibility</p:attrName>
                                        </p:attrNameLst>
                                      </p:cBhvr>
                                      <p:to>
                                        <p:strVal val="visible"/>
                                      </p:to>
                                    </p:set>
                                    <p:animEffect transition="in" filter="wipe(up)">
                                      <p:cBhvr>
                                        <p:cTn id="55" dur="500"/>
                                        <p:tgtEl>
                                          <p:spTgt spid="67"/>
                                        </p:tgtEl>
                                      </p:cBhvr>
                                    </p:animEffect>
                                  </p:childTnLst>
                                </p:cTn>
                              </p:par>
                              <p:par>
                                <p:cTn id="56" presetID="22" presetClass="entr" presetSubtype="8" fill="hold" grpId="0" nodeType="withEffect">
                                  <p:stCondLst>
                                    <p:cond delay="300"/>
                                  </p:stCondLst>
                                  <p:childTnLst>
                                    <p:set>
                                      <p:cBhvr>
                                        <p:cTn id="57" dur="1" fill="hold">
                                          <p:stCondLst>
                                            <p:cond delay="0"/>
                                          </p:stCondLst>
                                        </p:cTn>
                                        <p:tgtEl>
                                          <p:spTgt spid="42"/>
                                        </p:tgtEl>
                                        <p:attrNameLst>
                                          <p:attrName>style.visibility</p:attrName>
                                        </p:attrNameLst>
                                      </p:cBhvr>
                                      <p:to>
                                        <p:strVal val="visible"/>
                                      </p:to>
                                    </p:set>
                                    <p:animEffect transition="in" filter="wipe(left)">
                                      <p:cBhvr>
                                        <p:cTn id="58" dur="500"/>
                                        <p:tgtEl>
                                          <p:spTgt spid="42"/>
                                        </p:tgtEl>
                                      </p:cBhvr>
                                    </p:animEffect>
                                  </p:childTnLst>
                                </p:cTn>
                              </p:par>
                              <p:par>
                                <p:cTn id="59" presetID="22" presetClass="entr" presetSubtype="1" fill="hold" grpId="0" nodeType="withEffect">
                                  <p:stCondLst>
                                    <p:cond delay="400"/>
                                  </p:stCondLst>
                                  <p:childTnLst>
                                    <p:set>
                                      <p:cBhvr>
                                        <p:cTn id="60" dur="1" fill="hold">
                                          <p:stCondLst>
                                            <p:cond delay="0"/>
                                          </p:stCondLst>
                                        </p:cTn>
                                        <p:tgtEl>
                                          <p:spTgt spid="68"/>
                                        </p:tgtEl>
                                        <p:attrNameLst>
                                          <p:attrName>style.visibility</p:attrName>
                                        </p:attrNameLst>
                                      </p:cBhvr>
                                      <p:to>
                                        <p:strVal val="visible"/>
                                      </p:to>
                                    </p:set>
                                    <p:animEffect transition="in" filter="wipe(up)">
                                      <p:cBhvr>
                                        <p:cTn id="61" dur="500"/>
                                        <p:tgtEl>
                                          <p:spTgt spid="68"/>
                                        </p:tgtEl>
                                      </p:cBhvr>
                                    </p:animEffect>
                                  </p:childTnLst>
                                </p:cTn>
                              </p:par>
                              <p:par>
                                <p:cTn id="62" presetID="22" presetClass="entr" presetSubtype="8" fill="hold" grpId="0" nodeType="withEffect">
                                  <p:stCondLst>
                                    <p:cond delay="400"/>
                                  </p:stCondLst>
                                  <p:childTnLst>
                                    <p:set>
                                      <p:cBhvr>
                                        <p:cTn id="63" dur="1" fill="hold">
                                          <p:stCondLst>
                                            <p:cond delay="0"/>
                                          </p:stCondLst>
                                        </p:cTn>
                                        <p:tgtEl>
                                          <p:spTgt spid="49"/>
                                        </p:tgtEl>
                                        <p:attrNameLst>
                                          <p:attrName>style.visibility</p:attrName>
                                        </p:attrNameLst>
                                      </p:cBhvr>
                                      <p:to>
                                        <p:strVal val="visible"/>
                                      </p:to>
                                    </p:set>
                                    <p:animEffect transition="in" filter="wipe(left)">
                                      <p:cBhvr>
                                        <p:cTn id="6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5" grpId="0" animBg="1"/>
      <p:bldP spid="42" grpId="0" animBg="1"/>
      <p:bldP spid="44" grpId="0" animBg="1"/>
      <p:bldP spid="48" grpId="0"/>
      <p:bldP spid="49" grpId="0"/>
      <p:bldP spid="50" grpId="0"/>
      <p:bldP spid="67" grpId="0" animBg="1"/>
      <p:bldP spid="68" grpId="0" animBg="1"/>
      <p:bldP spid="7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a:xfrm>
            <a:off x="3087726" y="2030327"/>
            <a:ext cx="8124788" cy="2077649"/>
          </a:xfrm>
        </p:spPr>
        <p:txBody>
          <a:bodyPr/>
          <a:lstStyle/>
          <a:p>
            <a:r>
              <a:rPr lang="en-US" dirty="0" smtClean="0">
                <a:hlinkClick r:id="rId3"/>
              </a:rPr>
              <a:t>http://</a:t>
            </a:r>
            <a:r>
              <a:rPr lang="en-US" dirty="0" smtClean="0">
                <a:hlinkClick r:id="rId3"/>
              </a:rPr>
              <a:t>wp7rocks.com</a:t>
            </a:r>
            <a:r>
              <a:rPr lang="en-US" dirty="0"/>
              <a:t> </a:t>
            </a:r>
            <a:endParaRPr lang="en-US" dirty="0" smtClean="0"/>
          </a:p>
          <a:p>
            <a:r>
              <a:rPr lang="en-US" dirty="0" smtClean="0">
                <a:hlinkClick r:id="rId4"/>
              </a:rPr>
              <a:t>http://</a:t>
            </a:r>
            <a:r>
              <a:rPr lang="en-US" dirty="0" smtClean="0">
                <a:hlinkClick r:id="rId4"/>
              </a:rPr>
              <a:t>msug.vn.ua</a:t>
            </a:r>
            <a:r>
              <a:rPr lang="en-US" dirty="0" smtClean="0"/>
              <a:t> </a:t>
            </a:r>
            <a:endParaRPr lang="en-US" dirty="0" smtClean="0"/>
          </a:p>
          <a:p>
            <a:r>
              <a:rPr lang="en-US" dirty="0" smtClean="0">
                <a:hlinkClick r:id="rId5"/>
              </a:rPr>
              <a:t>http://twitter.com/msugvnua</a:t>
            </a:r>
            <a:r>
              <a:rPr lang="en-US" dirty="0"/>
              <a:t> </a:t>
            </a:r>
            <a:endParaRPr lang="en-US" dirty="0" smtClean="0"/>
          </a:p>
          <a:p>
            <a:r>
              <a:rPr lang="en-US" dirty="0" smtClean="0">
                <a:hlinkClick r:id="rId6"/>
              </a:rPr>
              <a:t>Alex.Krakovetskiy@gmail.com</a:t>
            </a:r>
            <a:r>
              <a:rPr lang="en-US" dirty="0" smtClean="0"/>
              <a:t> </a:t>
            </a:r>
          </a:p>
          <a:p>
            <a:endParaRPr lang="en-US" dirty="0" smtClean="0"/>
          </a:p>
          <a:p>
            <a:endParaRPr lang="ru-RU" dirty="0" smtClean="0"/>
          </a:p>
        </p:txBody>
      </p:sp>
      <p:sp>
        <p:nvSpPr>
          <p:cNvPr id="2" name="Title 1"/>
          <p:cNvSpPr>
            <a:spLocks noGrp="1"/>
          </p:cNvSpPr>
          <p:nvPr>
            <p:ph type="ctrTitle"/>
          </p:nvPr>
        </p:nvSpPr>
        <p:spPr/>
        <p:txBody>
          <a:bodyPr/>
          <a:lstStyle/>
          <a:p>
            <a:r>
              <a:rPr lang="ru-RU" dirty="0"/>
              <a:t/>
            </a:r>
            <a:br>
              <a:rPr lang="ru-RU" dirty="0"/>
            </a:br>
            <a:r>
              <a:rPr lang="ru-RU" dirty="0"/>
              <a:t>Спасибо за внимание!</a:t>
            </a:r>
            <a:br>
              <a:rPr lang="ru-RU" dirty="0"/>
            </a:br>
            <a:endParaRPr lang="en-GB" dirty="0"/>
          </a:p>
        </p:txBody>
      </p:sp>
    </p:spTree>
    <p:extLst>
      <p:ext uri="{BB962C8B-B14F-4D97-AF65-F5344CB8AC3E}">
        <p14:creationId xmlns:p14="http://schemas.microsoft.com/office/powerpoint/2010/main" val="266946215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Win08_Mark_133_ppt.jpg"/>
          <p:cNvPicPr>
            <a:picLocks noChangeAspect="1"/>
          </p:cNvPicPr>
          <p:nvPr/>
        </p:nvPicPr>
        <p:blipFill>
          <a:blip r:embed="rId3"/>
          <a:stretch>
            <a:fillRect/>
          </a:stretch>
        </p:blipFill>
        <p:spPr>
          <a:xfrm>
            <a:off x="3989728" y="1617664"/>
            <a:ext cx="4193351" cy="3339462"/>
          </a:xfrm>
          <a:prstGeom prst="rect">
            <a:avLst/>
          </a:prstGeom>
          <a:ln w="6350">
            <a:solidFill>
              <a:schemeClr val="tx1"/>
            </a:solidFill>
          </a:ln>
        </p:spPr>
      </p:pic>
      <p:pic>
        <p:nvPicPr>
          <p:cNvPr id="17" name="Picture 16" descr="Win08_Mark_133_ppt.jpg"/>
          <p:cNvPicPr>
            <a:picLocks noChangeAspect="1"/>
          </p:cNvPicPr>
          <p:nvPr/>
        </p:nvPicPr>
        <p:blipFill>
          <a:blip r:embed="rId4"/>
          <a:stretch>
            <a:fillRect/>
          </a:stretch>
        </p:blipFill>
        <p:spPr>
          <a:xfrm>
            <a:off x="7965791" y="1632177"/>
            <a:ext cx="4222677" cy="3327557"/>
          </a:xfrm>
          <a:prstGeom prst="rect">
            <a:avLst/>
          </a:prstGeom>
          <a:ln w="12700">
            <a:solidFill>
              <a:schemeClr val="tx1"/>
            </a:solidFill>
          </a:ln>
        </p:spPr>
      </p:pic>
      <p:pic>
        <p:nvPicPr>
          <p:cNvPr id="18" name="Picture 17" descr="Win08_Mark_133_ppt.jpg"/>
          <p:cNvPicPr>
            <a:picLocks noChangeAspect="1"/>
          </p:cNvPicPr>
          <p:nvPr/>
        </p:nvPicPr>
        <p:blipFill>
          <a:blip r:embed="rId5"/>
          <a:stretch>
            <a:fillRect/>
          </a:stretch>
        </p:blipFill>
        <p:spPr>
          <a:xfrm>
            <a:off x="2417" y="1617663"/>
            <a:ext cx="4188166" cy="3342072"/>
          </a:xfrm>
          <a:prstGeom prst="rect">
            <a:avLst/>
          </a:prstGeom>
          <a:ln w="6350">
            <a:solidFill>
              <a:schemeClr val="tx1"/>
            </a:solidFill>
          </a:ln>
        </p:spPr>
      </p:pic>
      <p:sp>
        <p:nvSpPr>
          <p:cNvPr id="19" name="TextBox 18"/>
          <p:cNvSpPr txBox="1"/>
          <p:nvPr/>
        </p:nvSpPr>
        <p:spPr>
          <a:xfrm>
            <a:off x="274320" y="4869037"/>
            <a:ext cx="3745032" cy="2028248"/>
          </a:xfrm>
          <a:prstGeom prst="rect">
            <a:avLst/>
          </a:prstGeom>
        </p:spPr>
        <p:txBody>
          <a:bodyPr wrap="square" lIns="118872" tIns="59436" rIns="118872" bIns="59436" rtlCol="0">
            <a:spAutoFit/>
          </a:bodyPr>
          <a:lstStyle/>
          <a:p>
            <a:r>
              <a:rPr lang="uk-UA" sz="2800" dirty="0" smtClean="0">
                <a:solidFill>
                  <a:schemeClr val="tx1">
                    <a:lumMod val="50000"/>
                    <a:lumOff val="50000"/>
                  </a:schemeClr>
                </a:solidFill>
              </a:rPr>
              <a:t>ПОДГОТОВКА</a:t>
            </a:r>
            <a:r>
              <a:rPr lang="en-US" sz="2800" dirty="0" smtClean="0">
                <a:solidFill>
                  <a:schemeClr val="tx1">
                    <a:lumMod val="50000"/>
                    <a:lumOff val="50000"/>
                  </a:schemeClr>
                </a:solidFill>
              </a:rPr>
              <a:t>: </a:t>
            </a:r>
            <a:r>
              <a:rPr lang="en-US" sz="2400" dirty="0">
                <a:solidFill>
                  <a:schemeClr val="tx1">
                    <a:lumMod val="50000"/>
                    <a:lumOff val="50000"/>
                  </a:schemeClr>
                </a:solidFill>
              </a:rPr>
              <a:t/>
            </a:r>
            <a:br>
              <a:rPr lang="en-US" sz="2400" dirty="0">
                <a:solidFill>
                  <a:schemeClr val="tx1">
                    <a:lumMod val="50000"/>
                    <a:lumOff val="50000"/>
                  </a:schemeClr>
                </a:solidFill>
              </a:rPr>
            </a:br>
            <a:r>
              <a:rPr lang="ru-RU" sz="2400" dirty="0" smtClean="0">
                <a:solidFill>
                  <a:schemeClr val="tx1">
                    <a:lumMod val="50000"/>
                    <a:lumOff val="50000"/>
                  </a:schemeClr>
                </a:solidFill>
              </a:rPr>
              <a:t>ИНСТРУМЕНТЫ</a:t>
            </a:r>
          </a:p>
          <a:p>
            <a:r>
              <a:rPr lang="ru-RU" sz="2400" dirty="0" smtClean="0">
                <a:solidFill>
                  <a:schemeClr val="tx1">
                    <a:lumMod val="50000"/>
                    <a:lumOff val="50000"/>
                  </a:schemeClr>
                </a:solidFill>
              </a:rPr>
              <a:t>РЕСУРСЫ</a:t>
            </a:r>
          </a:p>
          <a:p>
            <a:r>
              <a:rPr lang="ru-RU" sz="2400" dirty="0">
                <a:solidFill>
                  <a:schemeClr val="tx1">
                    <a:lumMod val="50000"/>
                    <a:lumOff val="50000"/>
                  </a:schemeClr>
                </a:solidFill>
              </a:rPr>
              <a:t>РЕГИСТРАЦИЯ</a:t>
            </a:r>
            <a:endParaRPr lang="ru-RU" sz="2400" dirty="0" smtClean="0">
              <a:solidFill>
                <a:schemeClr val="tx1">
                  <a:lumMod val="50000"/>
                  <a:lumOff val="50000"/>
                </a:schemeClr>
              </a:solidFill>
            </a:endParaRPr>
          </a:p>
          <a:p>
            <a:endParaRPr lang="ru-RU" sz="2400" dirty="0" smtClean="0">
              <a:solidFill>
                <a:schemeClr val="tx1">
                  <a:lumMod val="50000"/>
                  <a:lumOff val="50000"/>
                </a:schemeClr>
              </a:solidFill>
            </a:endParaRPr>
          </a:p>
        </p:txBody>
      </p:sp>
      <p:sp>
        <p:nvSpPr>
          <p:cNvPr id="20" name="TextBox 19"/>
          <p:cNvSpPr txBox="1"/>
          <p:nvPr/>
        </p:nvSpPr>
        <p:spPr>
          <a:xfrm>
            <a:off x="4265459" y="4869037"/>
            <a:ext cx="3875862" cy="1289584"/>
          </a:xfrm>
          <a:prstGeom prst="rect">
            <a:avLst/>
          </a:prstGeom>
        </p:spPr>
        <p:txBody>
          <a:bodyPr wrap="square" lIns="118872" tIns="59436" rIns="118872" bIns="59436" rtlCol="0">
            <a:spAutoFit/>
          </a:bodyPr>
          <a:lstStyle/>
          <a:p>
            <a:r>
              <a:rPr lang="ru-RU" sz="2800" dirty="0" smtClean="0">
                <a:solidFill>
                  <a:schemeClr val="tx1">
                    <a:lumMod val="50000"/>
                    <a:lumOff val="50000"/>
                  </a:schemeClr>
                </a:solidFill>
              </a:rPr>
              <a:t>РАЗРАБОТКА</a:t>
            </a:r>
            <a:r>
              <a:rPr lang="en-US" sz="2800" dirty="0" smtClean="0">
                <a:solidFill>
                  <a:schemeClr val="tx1">
                    <a:lumMod val="50000"/>
                    <a:lumOff val="50000"/>
                  </a:schemeClr>
                </a:solidFill>
              </a:rPr>
              <a:t>: </a:t>
            </a:r>
            <a:r>
              <a:rPr lang="en-US" sz="2400" dirty="0">
                <a:solidFill>
                  <a:schemeClr val="tx1">
                    <a:lumMod val="50000"/>
                    <a:lumOff val="50000"/>
                  </a:schemeClr>
                </a:solidFill>
              </a:rPr>
              <a:t/>
            </a:r>
            <a:br>
              <a:rPr lang="en-US" sz="2400" dirty="0">
                <a:solidFill>
                  <a:schemeClr val="tx1">
                    <a:lumMod val="50000"/>
                    <a:lumOff val="50000"/>
                  </a:schemeClr>
                </a:solidFill>
              </a:rPr>
            </a:br>
            <a:r>
              <a:rPr lang="ru-RU" sz="2400" dirty="0" smtClean="0">
                <a:solidFill>
                  <a:schemeClr val="tx1">
                    <a:lumMod val="50000"/>
                    <a:lumOff val="50000"/>
                  </a:schemeClr>
                </a:solidFill>
              </a:rPr>
              <a:t>ДИЗАЙН</a:t>
            </a:r>
          </a:p>
          <a:p>
            <a:r>
              <a:rPr lang="ru-RU" sz="2400" dirty="0" smtClean="0">
                <a:solidFill>
                  <a:schemeClr val="tx1">
                    <a:lumMod val="50000"/>
                    <a:lumOff val="50000"/>
                  </a:schemeClr>
                </a:solidFill>
              </a:rPr>
              <a:t>ТЕСТИРОВАНИЕ</a:t>
            </a:r>
            <a:endParaRPr lang="en-US" sz="2400" dirty="0">
              <a:solidFill>
                <a:schemeClr val="tx1">
                  <a:lumMod val="50000"/>
                  <a:lumOff val="50000"/>
                </a:schemeClr>
              </a:solidFill>
            </a:endParaRPr>
          </a:p>
        </p:txBody>
      </p:sp>
      <p:sp>
        <p:nvSpPr>
          <p:cNvPr id="21" name="TextBox 20"/>
          <p:cNvSpPr txBox="1"/>
          <p:nvPr/>
        </p:nvSpPr>
        <p:spPr>
          <a:xfrm>
            <a:off x="8275321" y="4869037"/>
            <a:ext cx="3434310" cy="1289584"/>
          </a:xfrm>
          <a:prstGeom prst="rect">
            <a:avLst/>
          </a:prstGeom>
        </p:spPr>
        <p:txBody>
          <a:bodyPr wrap="square" lIns="118872" tIns="59436" rIns="118872" bIns="59436" rtlCol="0">
            <a:spAutoFit/>
          </a:bodyPr>
          <a:lstStyle/>
          <a:p>
            <a:r>
              <a:rPr lang="ru-RU" sz="2800" dirty="0" smtClean="0">
                <a:solidFill>
                  <a:schemeClr val="tx1">
                    <a:lumMod val="50000"/>
                    <a:lumOff val="50000"/>
                  </a:schemeClr>
                </a:solidFill>
              </a:rPr>
              <a:t>ПУБЛИКАЦИЯ</a:t>
            </a:r>
            <a:r>
              <a:rPr lang="en-US" sz="2800" dirty="0" smtClean="0">
                <a:solidFill>
                  <a:schemeClr val="tx1">
                    <a:lumMod val="50000"/>
                    <a:lumOff val="50000"/>
                  </a:schemeClr>
                </a:solidFill>
              </a:rPr>
              <a:t>:</a:t>
            </a:r>
            <a:endParaRPr lang="en-US" sz="2800" dirty="0">
              <a:solidFill>
                <a:schemeClr val="tx1">
                  <a:lumMod val="50000"/>
                  <a:lumOff val="50000"/>
                </a:schemeClr>
              </a:solidFill>
            </a:endParaRPr>
          </a:p>
          <a:p>
            <a:r>
              <a:rPr lang="ru-RU" sz="2400" dirty="0" smtClean="0">
                <a:solidFill>
                  <a:schemeClr val="tx1">
                    <a:lumMod val="50000"/>
                    <a:lumOff val="50000"/>
                  </a:schemeClr>
                </a:solidFill>
              </a:rPr>
              <a:t>ТРЕБОВАНИЯ</a:t>
            </a:r>
          </a:p>
          <a:p>
            <a:r>
              <a:rPr lang="ru-RU" sz="2400" dirty="0" smtClean="0">
                <a:solidFill>
                  <a:schemeClr val="tx1">
                    <a:lumMod val="50000"/>
                    <a:lumOff val="50000"/>
                  </a:schemeClr>
                </a:solidFill>
              </a:rPr>
              <a:t>РАСКРУТКА</a:t>
            </a:r>
            <a:endParaRPr lang="en-US" sz="2400" dirty="0">
              <a:solidFill>
                <a:schemeClr val="tx1">
                  <a:lumMod val="50000"/>
                  <a:lumOff val="50000"/>
                </a:schemeClr>
              </a:solidFill>
            </a:endParaRPr>
          </a:p>
        </p:txBody>
      </p:sp>
      <p:sp>
        <p:nvSpPr>
          <p:cNvPr id="26" name="Rectangle 25"/>
          <p:cNvSpPr/>
          <p:nvPr/>
        </p:nvSpPr>
        <p:spPr bwMode="auto">
          <a:xfrm>
            <a:off x="3983513" y="1596718"/>
            <a:ext cx="349394" cy="6197890"/>
          </a:xfrm>
          <a:prstGeom prst="rect">
            <a:avLst/>
          </a:prstGeom>
          <a:gradFill flip="none" rotWithShape="1">
            <a:gsLst>
              <a:gs pos="10000">
                <a:schemeClr val="accent1"/>
              </a:gs>
              <a:gs pos="100000">
                <a:schemeClr val="bg1">
                  <a:alpha val="0"/>
                </a:schemeClr>
              </a:gs>
            </a:gsLst>
            <a:lin ang="54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329" fontAlgn="base">
              <a:spcBef>
                <a:spcPct val="0"/>
              </a:spcBef>
              <a:spcAft>
                <a:spcPct val="0"/>
              </a:spcAft>
            </a:pPr>
            <a:endParaRPr lang="en-US" sz="3000" dirty="0">
              <a:solidFill>
                <a:srgbClr val="FFFFFF"/>
              </a:solidFill>
              <a:effectLst>
                <a:outerShdw blurRad="38100" dist="38100" dir="2700000" algn="tl">
                  <a:srgbClr val="000000">
                    <a:alpha val="43137"/>
                  </a:srgbClr>
                </a:outerShdw>
              </a:effectLst>
              <a:latin typeface="Zegoe UI SemiLight" pitchFamily="34" charset="0"/>
            </a:endParaRPr>
          </a:p>
        </p:txBody>
      </p:sp>
      <p:sp>
        <p:nvSpPr>
          <p:cNvPr id="28" name="Rectangle 27"/>
          <p:cNvSpPr/>
          <p:nvPr/>
        </p:nvSpPr>
        <p:spPr bwMode="auto">
          <a:xfrm>
            <a:off x="7955280" y="1596718"/>
            <a:ext cx="339342" cy="6197890"/>
          </a:xfrm>
          <a:prstGeom prst="rect">
            <a:avLst/>
          </a:prstGeom>
          <a:gradFill flip="none" rotWithShape="1">
            <a:gsLst>
              <a:gs pos="10000">
                <a:schemeClr val="accent3"/>
              </a:gs>
              <a:gs pos="100000">
                <a:schemeClr val="bg1">
                  <a:alpha val="0"/>
                </a:schemeClr>
              </a:gs>
            </a:gsLst>
            <a:lin ang="54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329" fontAlgn="base">
              <a:spcBef>
                <a:spcPct val="0"/>
              </a:spcBef>
              <a:spcAft>
                <a:spcPct val="0"/>
              </a:spcAft>
            </a:pPr>
            <a:endParaRPr lang="en-US" sz="3600" dirty="0">
              <a:solidFill>
                <a:srgbClr val="FFFFFF"/>
              </a:solidFill>
              <a:latin typeface="Zegoe UI SemiLight" pitchFamily="34" charset="0"/>
            </a:endParaRPr>
          </a:p>
        </p:txBody>
      </p:sp>
      <p:sp>
        <p:nvSpPr>
          <p:cNvPr id="30" name="Rectangle 29"/>
          <p:cNvSpPr/>
          <p:nvPr/>
        </p:nvSpPr>
        <p:spPr bwMode="auto">
          <a:xfrm>
            <a:off x="-2" y="1607503"/>
            <a:ext cx="322568" cy="6187395"/>
          </a:xfrm>
          <a:prstGeom prst="rect">
            <a:avLst/>
          </a:prstGeom>
          <a:gradFill flip="none" rotWithShape="1">
            <a:gsLst>
              <a:gs pos="10000">
                <a:schemeClr val="tx1"/>
              </a:gs>
              <a:gs pos="100000">
                <a:schemeClr val="bg1">
                  <a:alpha val="0"/>
                </a:schemeClr>
              </a:gs>
            </a:gsLst>
            <a:lin ang="5400000" scaled="1"/>
            <a:tileRect/>
          </a:gradFill>
          <a:ln>
            <a:headEnd type="none" w="med" len="med"/>
            <a:tailEnd type="none" w="med" len="med"/>
          </a:ln>
          <a:effectLst/>
          <a:scene3d>
            <a:camera prst="orthographicFront" fov="0">
              <a:rot lat="0" lon="0" rev="0"/>
            </a:camera>
            <a:lightRig rig="glow" dir="t">
              <a:rot lat="0" lon="0" rev="6360000"/>
            </a:lightRig>
          </a:scene3d>
          <a:sp3d prstMaterial="flat">
            <a:contourClr>
              <a:schemeClr val="accent2">
                <a:satMod val="300000"/>
              </a:schemeClr>
            </a:contourClr>
          </a:sp3d>
        </p:spPr>
        <p:style>
          <a:lnRef idx="0">
            <a:schemeClr val="accent2"/>
          </a:lnRef>
          <a:fillRef idx="3">
            <a:schemeClr val="accent2"/>
          </a:fillRef>
          <a:effectRef idx="3">
            <a:schemeClr val="accent2"/>
          </a:effectRef>
          <a:fontRef idx="minor">
            <a:schemeClr val="lt1"/>
          </a:fontRef>
        </p:style>
        <p:txBody>
          <a:bodyPr vert="horz" wrap="square" lIns="118867" tIns="59433" rIns="118867" bIns="59433" numCol="1" rtlCol="0" anchor="ctr" anchorCtr="0" compatLnSpc="1">
            <a:prstTxWarp prst="textNoShape">
              <a:avLst/>
            </a:prstTxWarp>
          </a:bodyPr>
          <a:lstStyle/>
          <a:p>
            <a:pPr algn="ctr" defTabSz="1188279" fontAlgn="base">
              <a:spcBef>
                <a:spcPct val="0"/>
              </a:spcBef>
              <a:spcAft>
                <a:spcPct val="0"/>
              </a:spcAft>
            </a:pPr>
            <a:endParaRPr lang="en-US" sz="3000" dirty="0">
              <a:solidFill>
                <a:srgbClr val="FFFFFF"/>
              </a:solidFill>
              <a:effectLst>
                <a:outerShdw blurRad="38100" dist="38100" dir="2700000" algn="tl">
                  <a:srgbClr val="000000">
                    <a:alpha val="43137"/>
                  </a:srgbClr>
                </a:outerShdw>
              </a:effectLst>
              <a:latin typeface="Zegoe UI SemiLight" pitchFamily="34" charset="0"/>
            </a:endParaRPr>
          </a:p>
        </p:txBody>
      </p:sp>
      <p:sp>
        <p:nvSpPr>
          <p:cNvPr id="3" name="Title 2"/>
          <p:cNvSpPr>
            <a:spLocks noGrp="1"/>
          </p:cNvSpPr>
          <p:nvPr>
            <p:ph type="title" idx="4294967295"/>
          </p:nvPr>
        </p:nvSpPr>
        <p:spPr>
          <a:xfrm>
            <a:off x="1893300" y="228600"/>
            <a:ext cx="11172825" cy="941388"/>
          </a:xfrm>
        </p:spPr>
        <p:txBody>
          <a:bodyPr/>
          <a:lstStyle/>
          <a:p>
            <a:pPr indent="-460375">
              <a:spcBef>
                <a:spcPct val="20000"/>
              </a:spcBef>
            </a:pPr>
            <a:r>
              <a:rPr lang="ru-RU" dirty="0" smtClean="0"/>
              <a:t>СОДЕРЖАНИЕ</a:t>
            </a:r>
            <a:r>
              <a:rPr lang="en-US" dirty="0"/>
              <a:t/>
            </a:r>
            <a:br>
              <a:rPr lang="en-US" dirty="0"/>
            </a:br>
            <a:r>
              <a:rPr lang="ru-RU" sz="2800" spc="0" dirty="0" smtClean="0">
                <a:ln>
                  <a:noFill/>
                </a:ln>
                <a:solidFill>
                  <a:srgbClr val="D6E032">
                    <a:alpha val="99000"/>
                  </a:srgbClr>
                </a:solidFill>
                <a:cs typeface="+mn-cs"/>
              </a:rPr>
              <a:t>От идеи до результата</a:t>
            </a:r>
            <a:endParaRPr lang="en-US" sz="2800" spc="0" dirty="0">
              <a:ln>
                <a:noFill/>
              </a:ln>
              <a:solidFill>
                <a:srgbClr val="D6E032">
                  <a:alpha val="99000"/>
                </a:srgbClr>
              </a:solidFill>
              <a:cs typeface="+mn-cs"/>
            </a:endParaRPr>
          </a:p>
        </p:txBody>
      </p:sp>
      <p:pic>
        <p:nvPicPr>
          <p:cNvPr id="34" name="Picture 3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8000" y="127000"/>
            <a:ext cx="1277258" cy="1277258"/>
          </a:xfrm>
          <a:prstGeom prst="rect">
            <a:avLst/>
          </a:prstGeom>
        </p:spPr>
      </p:pic>
    </p:spTree>
    <p:extLst>
      <p:ext uri="{BB962C8B-B14F-4D97-AF65-F5344CB8AC3E}">
        <p14:creationId xmlns:p14="http://schemas.microsoft.com/office/powerpoint/2010/main" val="775200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up)">
                                      <p:cBhvr>
                                        <p:cTn id="7" dur="500"/>
                                        <p:tgtEl>
                                          <p:spTgt spid="30"/>
                                        </p:tgtEl>
                                      </p:cBhvr>
                                    </p:animEffect>
                                  </p:childTnLst>
                                </p:cTn>
                              </p:par>
                              <p:par>
                                <p:cTn id="8" presetID="22" presetClass="entr" presetSubtype="8"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left)">
                                      <p:cBhvr>
                                        <p:cTn id="10" dur="500"/>
                                        <p:tgtEl>
                                          <p:spTgt spid="18"/>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000"/>
                                        <p:tgtEl>
                                          <p:spTgt spid="19"/>
                                        </p:tgtEl>
                                      </p:cBhvr>
                                    </p:animEffect>
                                    <p:anim calcmode="lin" valueType="num">
                                      <p:cBhvr>
                                        <p:cTn id="14" dur="1000" fill="hold"/>
                                        <p:tgtEl>
                                          <p:spTgt spid="19"/>
                                        </p:tgtEl>
                                        <p:attrNameLst>
                                          <p:attrName>ppt_x</p:attrName>
                                        </p:attrNameLst>
                                      </p:cBhvr>
                                      <p:tavLst>
                                        <p:tav tm="0">
                                          <p:val>
                                            <p:strVal val="#ppt_x"/>
                                          </p:val>
                                        </p:tav>
                                        <p:tav tm="100000">
                                          <p:val>
                                            <p:strVal val="#ppt_x"/>
                                          </p:val>
                                        </p:tav>
                                      </p:tavLst>
                                    </p:anim>
                                    <p:anim calcmode="lin" valueType="num">
                                      <p:cBhvr>
                                        <p:cTn id="1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1000" fill="hold"/>
                                        <p:tgtEl>
                                          <p:spTgt spid="20"/>
                                        </p:tgtEl>
                                        <p:attrNameLst>
                                          <p:attrName>ppt_y</p:attrName>
                                        </p:attrNameLst>
                                      </p:cBhvr>
                                      <p:tavLst>
                                        <p:tav tm="0">
                                          <p:val>
                                            <p:strVal val="#ppt_y+.1"/>
                                          </p:val>
                                        </p:tav>
                                        <p:tav tm="100000">
                                          <p:val>
                                            <p:strVal val="#ppt_y"/>
                                          </p:val>
                                        </p:tav>
                                      </p:tavLst>
                                    </p:anim>
                                  </p:childTnLst>
                                </p:cTn>
                              </p:par>
                              <p:par>
                                <p:cTn id="26" presetID="22" presetClass="entr" presetSubtype="8"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up)">
                                      <p:cBhvr>
                                        <p:cTn id="33" dur="500"/>
                                        <p:tgtEl>
                                          <p:spTgt spid="28"/>
                                        </p:tgtEl>
                                      </p:cBhvr>
                                    </p:animEffect>
                                  </p:childTnLst>
                                </p:cTn>
                              </p:par>
                              <p:par>
                                <p:cTn id="34" presetID="42"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1000"/>
                                        <p:tgtEl>
                                          <p:spTgt spid="21"/>
                                        </p:tgtEl>
                                      </p:cBhvr>
                                    </p:animEffect>
                                    <p:anim calcmode="lin" valueType="num">
                                      <p:cBhvr>
                                        <p:cTn id="37" dur="1000" fill="hold"/>
                                        <p:tgtEl>
                                          <p:spTgt spid="21"/>
                                        </p:tgtEl>
                                        <p:attrNameLst>
                                          <p:attrName>ppt_x</p:attrName>
                                        </p:attrNameLst>
                                      </p:cBhvr>
                                      <p:tavLst>
                                        <p:tav tm="0">
                                          <p:val>
                                            <p:strVal val="#ppt_x"/>
                                          </p:val>
                                        </p:tav>
                                        <p:tav tm="100000">
                                          <p:val>
                                            <p:strVal val="#ppt_x"/>
                                          </p:val>
                                        </p:tav>
                                      </p:tavLst>
                                    </p:anim>
                                    <p:anim calcmode="lin" valueType="num">
                                      <p:cBhvr>
                                        <p:cTn id="38" dur="1000" fill="hold"/>
                                        <p:tgtEl>
                                          <p:spTgt spid="21"/>
                                        </p:tgtEl>
                                        <p:attrNameLst>
                                          <p:attrName>ppt_y</p:attrName>
                                        </p:attrNameLst>
                                      </p:cBhvr>
                                      <p:tavLst>
                                        <p:tav tm="0">
                                          <p:val>
                                            <p:strVal val="#ppt_y+.1"/>
                                          </p:val>
                                        </p:tav>
                                        <p:tav tm="100000">
                                          <p:val>
                                            <p:strVal val="#ppt_y"/>
                                          </p:val>
                                        </p:tav>
                                      </p:tavLst>
                                    </p:anim>
                                  </p:childTnLst>
                                </p:cTn>
                              </p:par>
                              <p:par>
                                <p:cTn id="39" presetID="22" presetClass="entr" presetSubtype="8" fill="hold"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left)">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6" grpId="0" animBg="1"/>
      <p:bldP spid="28" grpId="0" animBg="1"/>
      <p:bldP spid="3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9901167"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smtClean="0">
                <a:latin typeface="Segoe UI" pitchFamily="34" charset="0"/>
                <a:ea typeface="Segoe UI" pitchFamily="34" charset="0"/>
                <a:cs typeface="Segoe UI" pitchFamily="34" charset="0"/>
                <a:hlinkClick r:id="rId4"/>
              </a:rPr>
              <a:t>http://create.msdn.com</a:t>
            </a:r>
            <a:r>
              <a:rPr lang="en-US" sz="2800" dirty="0" smtClean="0">
                <a:latin typeface="Segoe UI" pitchFamily="34" charset="0"/>
                <a:ea typeface="Segoe UI" pitchFamily="34" charset="0"/>
                <a:cs typeface="Segoe UI" pitchFamily="34" charset="0"/>
              </a:rPr>
              <a:t> – </a:t>
            </a:r>
            <a:r>
              <a:rPr lang="en-US" sz="2800" dirty="0" err="1" smtClean="0">
                <a:latin typeface="Segoe UI" pitchFamily="34" charset="0"/>
                <a:ea typeface="Segoe UI" pitchFamily="34" charset="0"/>
                <a:cs typeface="Segoe UI" pitchFamily="34" charset="0"/>
              </a:rPr>
              <a:t>AppHub</a:t>
            </a: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en-US" sz="2800" noProof="0" dirty="0" smtClean="0">
                <a:latin typeface="Segoe UI" pitchFamily="34" charset="0"/>
                <a:ea typeface="Segoe UI" pitchFamily="34" charset="0"/>
                <a:cs typeface="Segoe UI" pitchFamily="34" charset="0"/>
              </a:rPr>
              <a:t>Visual Studio for Windows Phone</a:t>
            </a:r>
            <a:r>
              <a:rPr lang="ru-RU" sz="2800" dirty="0" smtClean="0">
                <a:latin typeface="Segoe UI" pitchFamily="34" charset="0"/>
                <a:ea typeface="Segoe UI" pitchFamily="34" charset="0"/>
                <a:cs typeface="Segoe UI" pitchFamily="34" charset="0"/>
              </a:rPr>
              <a:t>, </a:t>
            </a:r>
            <a:r>
              <a:rPr lang="en-US" sz="2800" dirty="0" smtClean="0">
                <a:latin typeface="Segoe UI" pitchFamily="34" charset="0"/>
                <a:ea typeface="Segoe UI" pitchFamily="34" charset="0"/>
                <a:cs typeface="Segoe UI" pitchFamily="34" charset="0"/>
              </a:rPr>
              <a:t>Expression Blend</a:t>
            </a:r>
            <a:endParaRPr lang="en-US" sz="2800" noProof="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noProof="0" dirty="0" smtClean="0">
                <a:latin typeface="Segoe UI" pitchFamily="34" charset="0"/>
                <a:ea typeface="Segoe UI" pitchFamily="34" charset="0"/>
                <a:cs typeface="Segoe UI" pitchFamily="34" charset="0"/>
              </a:rPr>
              <a:t>Книга Петцольда «</a:t>
            </a:r>
            <a:r>
              <a:rPr lang="en-US" sz="2800" dirty="0" smtClean="0">
                <a:latin typeface="Segoe UI" pitchFamily="34" charset="0"/>
                <a:ea typeface="Segoe UI" pitchFamily="34" charset="0"/>
                <a:cs typeface="Segoe UI" pitchFamily="34" charset="0"/>
              </a:rPr>
              <a:t>Programming Windows Phone 7</a:t>
            </a:r>
            <a:r>
              <a:rPr lang="uk-UA" sz="2800" dirty="0" smtClean="0">
                <a:latin typeface="Segoe UI" pitchFamily="34" charset="0"/>
                <a:ea typeface="Segoe UI" pitchFamily="34" charset="0"/>
                <a:cs typeface="Segoe UI" pitchFamily="34" charset="0"/>
              </a:rPr>
              <a:t>»</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en-US" sz="2800" noProof="0" dirty="0" smtClean="0">
                <a:latin typeface="Segoe UI" pitchFamily="34" charset="0"/>
                <a:ea typeface="Segoe UI" pitchFamily="34" charset="0"/>
                <a:cs typeface="Segoe UI" pitchFamily="34" charset="0"/>
              </a:rPr>
              <a:t>Channel9, MIX11, wp7rocks.com, w7phone.ru</a:t>
            </a:r>
          </a:p>
          <a:p>
            <a:pPr defTabSz="457200">
              <a:spcBef>
                <a:spcPct val="20000"/>
              </a:spcBef>
              <a:buClr>
                <a:srgbClr val="0070C0"/>
              </a:buClr>
            </a:pPr>
            <a:r>
              <a:rPr lang="en-US" sz="2800" dirty="0" err="1" smtClean="0">
                <a:latin typeface="Segoe UI" pitchFamily="34" charset="0"/>
                <a:ea typeface="Segoe UI" pitchFamily="34" charset="0"/>
                <a:cs typeface="Segoe UI" pitchFamily="34" charset="0"/>
              </a:rPr>
              <a:t>Pluralsight</a:t>
            </a:r>
            <a:r>
              <a:rPr lang="en-US" sz="2800" dirty="0">
                <a:latin typeface="Segoe UI" pitchFamily="34" charset="0"/>
                <a:ea typeface="Segoe UI" pitchFamily="34" charset="0"/>
                <a:cs typeface="Segoe UI" pitchFamily="34" charset="0"/>
              </a:rPr>
              <a:t> (</a:t>
            </a:r>
            <a:r>
              <a:rPr lang="en-US" sz="2800" dirty="0">
                <a:latin typeface="Segoe UI" pitchFamily="34" charset="0"/>
                <a:ea typeface="Segoe UI" pitchFamily="34" charset="0"/>
                <a:cs typeface="Segoe UI" pitchFamily="34" charset="0"/>
                <a:hlinkClick r:id="rId5"/>
              </a:rPr>
              <a:t>http://www.pluralsight-training.net</a:t>
            </a:r>
            <a:r>
              <a:rPr lang="en-US" sz="2800" dirty="0" smtClean="0">
                <a:latin typeface="Segoe UI" pitchFamily="34" charset="0"/>
                <a:ea typeface="Segoe UI" pitchFamily="34" charset="0"/>
                <a:cs typeface="Segoe UI" pitchFamily="34" charset="0"/>
                <a:hlinkClick r:id="rId5"/>
              </a:rPr>
              <a:t>/</a:t>
            </a:r>
            <a:r>
              <a:rPr lang="en-US" sz="2800" dirty="0" smtClean="0">
                <a:latin typeface="Segoe UI" pitchFamily="34" charset="0"/>
                <a:ea typeface="Segoe UI" pitchFamily="34" charset="0"/>
                <a:cs typeface="Segoe UI" pitchFamily="34" charset="0"/>
              </a:rPr>
              <a:t>) </a:t>
            </a:r>
          </a:p>
          <a:p>
            <a:pPr defTabSz="457200">
              <a:spcBef>
                <a:spcPct val="20000"/>
              </a:spcBef>
              <a:buClr>
                <a:srgbClr val="0070C0"/>
              </a:buClr>
            </a:pPr>
            <a:r>
              <a:rPr lang="en-US" sz="2800" dirty="0">
                <a:latin typeface="Segoe UI" pitchFamily="34" charset="0"/>
                <a:ea typeface="Segoe UI" pitchFamily="34" charset="0"/>
                <a:cs typeface="Segoe UI" pitchFamily="34" charset="0"/>
                <a:hlinkClick r:id="rId6"/>
              </a:rPr>
              <a:t>http://</a:t>
            </a:r>
            <a:r>
              <a:rPr lang="en-US" sz="2800" dirty="0" smtClean="0">
                <a:latin typeface="Segoe UI" pitchFamily="34" charset="0"/>
                <a:ea typeface="Segoe UI" pitchFamily="34" charset="0"/>
                <a:cs typeface="Segoe UI" pitchFamily="34" charset="0"/>
                <a:hlinkClick r:id="rId6"/>
              </a:rPr>
              <a:t>msug.vn.ua/Wp7Apps/DevCenter</a:t>
            </a:r>
            <a:r>
              <a:rPr lang="en-US" sz="2800" dirty="0" smtClean="0">
                <a:latin typeface="Segoe UI" pitchFamily="34" charset="0"/>
                <a:ea typeface="Segoe UI" pitchFamily="34" charset="0"/>
                <a:cs typeface="Segoe UI" pitchFamily="34" charset="0"/>
              </a:rPr>
              <a:t> </a:t>
            </a:r>
            <a:endParaRPr lang="en-US" sz="2800" noProof="0" dirty="0" smtClean="0">
              <a:latin typeface="Segoe UI" pitchFamily="34" charset="0"/>
              <a:ea typeface="Segoe UI" pitchFamily="34" charset="0"/>
              <a:cs typeface="Segoe UI" pitchFamily="34" charset="0"/>
            </a:endParaRPr>
          </a:p>
          <a:p>
            <a:pPr defTabSz="457200">
              <a:spcBef>
                <a:spcPct val="20000"/>
              </a:spcBef>
              <a:buClr>
                <a:srgbClr val="0070C0"/>
              </a:buClr>
            </a:pPr>
            <a:endParaRPr kumimoji="0" lang="en-US"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ИНСТРУМЕНТЫ</a:t>
            </a:r>
            <a:r>
              <a:rPr lang="en-US" dirty="0" smtClean="0"/>
              <a:t> &amp; </a:t>
            </a:r>
            <a:r>
              <a:rPr lang="uk-UA" dirty="0" smtClean="0"/>
              <a:t>РЕСУР</a:t>
            </a:r>
            <a:r>
              <a:rPr lang="ru-RU" dirty="0" smtClean="0"/>
              <a:t>СЫ</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56397408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uk-UA" sz="2800" dirty="0" smtClean="0">
                <a:latin typeface="Segoe UI" pitchFamily="34" charset="0"/>
                <a:ea typeface="Segoe UI" pitchFamily="34" charset="0"/>
                <a:cs typeface="Segoe UI" pitchFamily="34" charset="0"/>
              </a:rPr>
              <a:t>Украина в </a:t>
            </a:r>
            <a:r>
              <a:rPr lang="en-US" sz="2800" dirty="0" smtClean="0">
                <a:latin typeface="Segoe UI" pitchFamily="34" charset="0"/>
                <a:ea typeface="Segoe UI" pitchFamily="34" charset="0"/>
                <a:cs typeface="Segoe UI" pitchFamily="34" charset="0"/>
              </a:rPr>
              <a:t>MP </a:t>
            </a:r>
            <a:r>
              <a:rPr lang="uk-UA" sz="2800" dirty="0" smtClean="0">
                <a:latin typeface="Segoe UI" pitchFamily="34" charset="0"/>
                <a:ea typeface="Segoe UI" pitchFamily="34" charset="0"/>
                <a:cs typeface="Segoe UI" pitchFamily="34" charset="0"/>
              </a:rPr>
              <a:t>не доступна, но </a:t>
            </a:r>
            <a:r>
              <a:rPr lang="en-US" sz="2800" dirty="0" smtClean="0">
                <a:latin typeface="Segoe UI" pitchFamily="34" charset="0"/>
                <a:ea typeface="Segoe UI" pitchFamily="34" charset="0"/>
                <a:cs typeface="Segoe UI" pitchFamily="34" charset="0"/>
              </a:rPr>
              <a:t>HTC Mozart </a:t>
            </a:r>
            <a:r>
              <a:rPr lang="uk-UA" sz="2800" dirty="0" smtClean="0">
                <a:latin typeface="Segoe UI" pitchFamily="34" charset="0"/>
                <a:ea typeface="Segoe UI" pitchFamily="34" charset="0"/>
                <a:cs typeface="Segoe UI" pitchFamily="34" charset="0"/>
              </a:rPr>
              <a:t>доступен</a:t>
            </a:r>
          </a:p>
          <a:p>
            <a:pPr defTabSz="457200">
              <a:spcBef>
                <a:spcPct val="20000"/>
              </a:spcBef>
              <a:buClr>
                <a:srgbClr val="0070C0"/>
              </a:buClr>
            </a:pPr>
            <a:r>
              <a:rPr kumimoji="0" lang="en-US" sz="2800" b="0" i="0" u="none" strike="noStrike" kern="1200" cap="none" spc="0" normalizeH="0" baseline="0" noProof="0" dirty="0" err="1" smtClean="0">
                <a:ln>
                  <a:noFill/>
                </a:ln>
                <a:solidFill>
                  <a:schemeClr val="tx1"/>
                </a:solidFill>
                <a:effectLst/>
                <a:uLnTx/>
                <a:uFillTx/>
                <a:latin typeface="Segoe UI" pitchFamily="34" charset="0"/>
                <a:ea typeface="Segoe UI" pitchFamily="34" charset="0"/>
                <a:cs typeface="Segoe UI" pitchFamily="34" charset="0"/>
              </a:rPr>
              <a:t>Yallaapps</a:t>
            </a:r>
            <a:r>
              <a:rPr lang="en-US" sz="2800" dirty="0" smtClean="0">
                <a:latin typeface="Segoe UI" pitchFamily="34" charset="0"/>
                <a:ea typeface="Segoe UI" pitchFamily="34" charset="0"/>
                <a:cs typeface="Segoe UI" pitchFamily="34" charset="0"/>
              </a:rPr>
              <a:t>, </a:t>
            </a:r>
            <a:r>
              <a:rPr lang="uk-UA" sz="2800" dirty="0" smtClean="0">
                <a:latin typeface="Segoe UI" pitchFamily="34" charset="0"/>
                <a:ea typeface="Segoe UI" pitchFamily="34" charset="0"/>
                <a:cs typeface="Segoe UI" pitchFamily="34" charset="0"/>
              </a:rPr>
              <a:t>для студентов Украин</a:t>
            </a:r>
            <a:r>
              <a:rPr lang="ru-RU" sz="2800" dirty="0" smtClean="0">
                <a:latin typeface="Segoe UI" pitchFamily="34" charset="0"/>
                <a:ea typeface="Segoe UI" pitchFamily="34" charset="0"/>
                <a:cs typeface="Segoe UI" pitchFamily="34" charset="0"/>
              </a:rPr>
              <a:t>ы скидок нет</a:t>
            </a:r>
          </a:p>
          <a:p>
            <a:pPr defTabSz="457200">
              <a:spcBef>
                <a:spcPct val="20000"/>
              </a:spcBef>
              <a:buClr>
                <a:srgbClr val="0070C0"/>
              </a:buClr>
            </a:pPr>
            <a:r>
              <a:rPr lang="en-US" sz="2800" dirty="0" smtClean="0">
                <a:latin typeface="Segoe UI" pitchFamily="34" charset="0"/>
                <a:ea typeface="Segoe UI" pitchFamily="34" charset="0"/>
                <a:cs typeface="Segoe UI" pitchFamily="34" charset="0"/>
              </a:rPr>
              <a:t>Microsoft </a:t>
            </a:r>
            <a:r>
              <a:rPr lang="uk-UA" sz="2800" dirty="0" smtClean="0">
                <a:latin typeface="Segoe UI" pitchFamily="34" charset="0"/>
                <a:ea typeface="Segoe UI" pitchFamily="34" charset="0"/>
                <a:cs typeface="Segoe UI" pitchFamily="34" charset="0"/>
              </a:rPr>
              <a:t>Украина дает устройства и публикует приложения</a:t>
            </a:r>
          </a:p>
          <a:p>
            <a:pPr defTabSz="457200">
              <a:spcBef>
                <a:spcPct val="20000"/>
              </a:spcBef>
              <a:buClr>
                <a:srgbClr val="0070C0"/>
              </a:buClr>
            </a:pPr>
            <a:r>
              <a:rPr kumimoji="0" lang="uk-UA"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100 бесплатн</a:t>
            </a:r>
            <a:r>
              <a:rPr kumimoji="0" lang="ru-RU"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ых,</a:t>
            </a:r>
            <a:r>
              <a:rPr kumimoji="0" lang="ru-RU" sz="2800" b="0" i="0" u="none" strike="noStrike" kern="1200" cap="none" spc="0" normalizeH="0" noProof="0" dirty="0" smtClean="0">
                <a:ln>
                  <a:noFill/>
                </a:ln>
                <a:solidFill>
                  <a:schemeClr val="tx1"/>
                </a:solidFill>
                <a:effectLst/>
                <a:uLnTx/>
                <a:uFillTx/>
                <a:latin typeface="Segoe UI" pitchFamily="34" charset="0"/>
                <a:ea typeface="Segoe UI" pitchFamily="34" charset="0"/>
                <a:cs typeface="Segoe UI" pitchFamily="34" charset="0"/>
              </a:rPr>
              <a:t> неограниченное число платных</a:t>
            </a:r>
          </a:p>
          <a:p>
            <a:pPr defTabSz="457200">
              <a:spcBef>
                <a:spcPct val="20000"/>
              </a:spcBef>
              <a:buClr>
                <a:srgbClr val="0070C0"/>
              </a:buClr>
            </a:pPr>
            <a:r>
              <a:rPr lang="ru-RU" sz="2800" baseline="0" dirty="0" smtClean="0">
                <a:latin typeface="Segoe UI" pitchFamily="34" charset="0"/>
                <a:ea typeface="Segoe UI" pitchFamily="34" charset="0"/>
                <a:cs typeface="Segoe UI" pitchFamily="34" charset="0"/>
              </a:rPr>
              <a:t>Сертификаты</a:t>
            </a:r>
            <a:r>
              <a:rPr lang="ru-RU" sz="2800" dirty="0" smtClean="0">
                <a:latin typeface="Segoe UI" pitchFamily="34" charset="0"/>
                <a:ea typeface="Segoe UI" pitchFamily="34" charset="0"/>
                <a:cs typeface="Segoe UI" pitchFamily="34" charset="0"/>
              </a:rPr>
              <a:t> для устройства и рабочих машин не нужны</a:t>
            </a:r>
          </a:p>
          <a:p>
            <a:pPr defTabSz="457200">
              <a:spcBef>
                <a:spcPct val="20000"/>
              </a:spcBef>
              <a:buClr>
                <a:srgbClr val="0070C0"/>
              </a:buClr>
            </a:pPr>
            <a:r>
              <a:rPr kumimoji="0" lang="ru-RU"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rPr>
              <a:t>Один раз</a:t>
            </a:r>
            <a:r>
              <a:rPr kumimoji="0" lang="ru-RU" sz="2800" b="0" i="0" u="none" strike="noStrike" kern="1200" cap="none" spc="0" normalizeH="0" noProof="0" dirty="0" smtClean="0">
                <a:ln>
                  <a:noFill/>
                </a:ln>
                <a:solidFill>
                  <a:schemeClr val="tx1"/>
                </a:solidFill>
                <a:effectLst/>
                <a:uLnTx/>
                <a:uFillTx/>
                <a:latin typeface="Segoe UI" pitchFamily="34" charset="0"/>
                <a:ea typeface="Segoe UI" pitchFamily="34" charset="0"/>
                <a:cs typeface="Segoe UI" pitchFamily="34" charset="0"/>
              </a:rPr>
              <a:t> разлочил – используешь на любой машине</a:t>
            </a:r>
            <a:endParaRPr kumimoji="0" lang="en-US" sz="2800" b="0" i="0" u="none" strike="noStrike" kern="1200" cap="none" spc="0" normalizeH="0" baseline="0" noProof="0" dirty="0" smtClean="0">
              <a:ln>
                <a:noFill/>
              </a:ln>
              <a:solidFill>
                <a:schemeClr val="tx1"/>
              </a:solidFill>
              <a:effectLst/>
              <a:uLnTx/>
              <a:uFillTx/>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uk-UA" dirty="0" smtClean="0"/>
              <a:t>РЕГИСТРАЦИЯ </a:t>
            </a:r>
            <a:r>
              <a:rPr lang="en-US" dirty="0" smtClean="0"/>
              <a:t>&amp; </a:t>
            </a:r>
            <a:r>
              <a:rPr lang="uk-UA" dirty="0" smtClean="0"/>
              <a:t>РАБОТА С УСТРОЙСТВОМ</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156235178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bwMode="auto">
          <a:xfrm>
            <a:off x="0" y="2331060"/>
            <a:ext cx="4142232" cy="2592957"/>
          </a:xfrm>
          <a:prstGeom prst="rect">
            <a:avLst/>
          </a:prstGeom>
          <a:gradFill flip="none" rotWithShape="1">
            <a:gsLst>
              <a:gs pos="0">
                <a:srgbClr val="92EF5F"/>
              </a:gs>
              <a:gs pos="50000">
                <a:schemeClr val="accent3"/>
              </a:gs>
              <a:gs pos="100000">
                <a:schemeClr val="accent3">
                  <a:shade val="100000"/>
                  <a:satMod val="115000"/>
                </a:schemeClr>
              </a:gs>
            </a:gsLst>
            <a:path path="circle">
              <a:fillToRect l="100000" t="100000"/>
            </a:path>
            <a:tileRect r="-100000" b="-100000"/>
          </a:gradFill>
          <a:ln w="50800"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indent="-342900" algn="ctr" defTabSz="800100" fontAlgn="base">
              <a:lnSpc>
                <a:spcPct val="90000"/>
              </a:lnSpc>
              <a:spcBef>
                <a:spcPct val="0"/>
              </a:spcBef>
              <a:spcAft>
                <a:spcPct val="35000"/>
              </a:spcAft>
              <a:defRPr/>
            </a:pPr>
            <a:endParaRPr lang="en-US" sz="1600" b="1" dirty="0" smtClean="0"/>
          </a:p>
        </p:txBody>
      </p:sp>
      <p:sp>
        <p:nvSpPr>
          <p:cNvPr id="43" name="Rectangle 42"/>
          <p:cNvSpPr/>
          <p:nvPr/>
        </p:nvSpPr>
        <p:spPr bwMode="auto">
          <a:xfrm>
            <a:off x="8046593" y="2283559"/>
            <a:ext cx="4142232" cy="2596896"/>
          </a:xfrm>
          <a:prstGeom prst="rect">
            <a:avLst/>
          </a:prstGeom>
          <a:gradFill flip="none" rotWithShape="1">
            <a:gsLst>
              <a:gs pos="0">
                <a:schemeClr val="accent1">
                  <a:lumMod val="60000"/>
                  <a:lumOff val="40000"/>
                </a:schemeClr>
              </a:gs>
              <a:gs pos="50000">
                <a:schemeClr val="accent1"/>
              </a:gs>
              <a:gs pos="100000">
                <a:schemeClr val="accent1">
                  <a:shade val="100000"/>
                  <a:satMod val="115000"/>
                </a:schemeClr>
              </a:gs>
            </a:gsLst>
            <a:path path="circle">
              <a:fillToRect l="100000" t="100000"/>
            </a:path>
            <a:tileRect r="-100000" b="-100000"/>
          </a:gradFill>
          <a:ln w="47625"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t" anchorCtr="0" compatLnSpc="1">
            <a:prstTxWarp prst="textNoShape">
              <a:avLst/>
            </a:prstTxWarp>
          </a:bodyPr>
          <a:lstStyle/>
          <a:p>
            <a:pPr algn="ctr" defTabSz="800100" fontAlgn="base">
              <a:lnSpc>
                <a:spcPct val="90000"/>
              </a:lnSpc>
              <a:spcBef>
                <a:spcPct val="0"/>
              </a:spcBef>
              <a:spcAft>
                <a:spcPct val="35000"/>
              </a:spcAft>
            </a:pPr>
            <a:endParaRPr lang="en-US" sz="2800" b="1" dirty="0" smtClean="0"/>
          </a:p>
        </p:txBody>
      </p:sp>
      <p:sp>
        <p:nvSpPr>
          <p:cNvPr id="11" name="Title 1"/>
          <p:cNvSpPr>
            <a:spLocks noGrp="1"/>
          </p:cNvSpPr>
          <p:nvPr>
            <p:ph type="title"/>
          </p:nvPr>
        </p:nvSpPr>
        <p:spPr/>
        <p:txBody>
          <a:bodyPr vert="horz" wrap="square" lIns="0" tIns="0" rIns="0" bIns="0" rtlCol="0" anchor="t">
            <a:spAutoFit/>
          </a:bodyPr>
          <a:lstStyle/>
          <a:p>
            <a:r>
              <a:rPr lang="ru-RU" dirty="0" smtClean="0"/>
              <a:t>Две платформы разработки</a:t>
            </a:r>
            <a:endParaRPr lang="en-US" dirty="0"/>
          </a:p>
        </p:txBody>
      </p:sp>
      <p:pic>
        <p:nvPicPr>
          <p:cNvPr id="9218" name="Picture 2" descr="C:\Documents and Settings\Pennie\My Documents\GDC\Win08_Miki412.png"/>
          <p:cNvPicPr>
            <a:picLocks noChangeAspect="1" noChangeArrowheads="1"/>
          </p:cNvPicPr>
          <p:nvPr/>
        </p:nvPicPr>
        <p:blipFill>
          <a:blip r:embed="rId3" cstate="print"/>
          <a:srcRect/>
          <a:stretch>
            <a:fillRect/>
          </a:stretch>
        </p:blipFill>
        <p:spPr bwMode="auto">
          <a:xfrm>
            <a:off x="4300530" y="1180708"/>
            <a:ext cx="3629500" cy="2418155"/>
          </a:xfrm>
          <a:prstGeom prst="rect">
            <a:avLst/>
          </a:prstGeom>
          <a:noFill/>
        </p:spPr>
      </p:pic>
      <p:sp>
        <p:nvSpPr>
          <p:cNvPr id="34" name="Rectangle 33"/>
          <p:cNvSpPr/>
          <p:nvPr/>
        </p:nvSpPr>
        <p:spPr bwMode="auto">
          <a:xfrm>
            <a:off x="8046593" y="1180708"/>
            <a:ext cx="4142232" cy="1189207"/>
          </a:xfrm>
          <a:prstGeom prst="rect">
            <a:avLst/>
          </a:prstGeom>
          <a:solidFill>
            <a:schemeClr val="accent1">
              <a:lumMod val="75000"/>
            </a:schemeClr>
          </a:solidFill>
          <a:ln w="63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smtClean="0">
              <a:solidFill>
                <a:srgbClr val="FFFFFF"/>
              </a:solidFill>
              <a:effectLst>
                <a:outerShdw blurRad="38100" dist="38100" dir="2700000" algn="tl">
                  <a:srgbClr val="000000">
                    <a:alpha val="43137"/>
                  </a:srgbClr>
                </a:outerShdw>
              </a:effectLst>
              <a:latin typeface="Zegoe UI SemiLight" pitchFamily="34" charset="0"/>
            </a:endParaRPr>
          </a:p>
        </p:txBody>
      </p:sp>
      <p:sp>
        <p:nvSpPr>
          <p:cNvPr id="39" name="Rectangle 38"/>
          <p:cNvSpPr/>
          <p:nvPr/>
        </p:nvSpPr>
        <p:spPr bwMode="auto">
          <a:xfrm>
            <a:off x="0" y="1180708"/>
            <a:ext cx="4144488" cy="1189207"/>
          </a:xfrm>
          <a:prstGeom prst="rect">
            <a:avLst/>
          </a:prstGeom>
          <a:solidFill>
            <a:schemeClr val="accent3">
              <a:lumMod val="75000"/>
            </a:schemeClr>
          </a:solidFill>
          <a:ln w="63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smtClean="0">
              <a:solidFill>
                <a:srgbClr val="FFFFFF"/>
              </a:solidFill>
              <a:effectLst>
                <a:outerShdw blurRad="38100" dist="38100" dir="2700000" algn="tl">
                  <a:srgbClr val="000000">
                    <a:alpha val="43137"/>
                  </a:srgbClr>
                </a:outerShdw>
              </a:effectLst>
              <a:latin typeface="Zegoe UI SemiLight" pitchFamily="34" charset="0"/>
            </a:endParaRPr>
          </a:p>
        </p:txBody>
      </p:sp>
      <p:pic>
        <p:nvPicPr>
          <p:cNvPr id="44" name="Picture 43" descr="D:\TAP\XNA logo.jpeg.png"/>
          <p:cNvPicPr>
            <a:picLocks noChangeArrowheads="1"/>
          </p:cNvPicPr>
          <p:nvPr/>
        </p:nvPicPr>
        <p:blipFill>
          <a:blip r:embed="rId4" cstate="print">
            <a:extLst>
              <a:ext uri="{28A0092B-C50C-407E-A947-70E740481C1C}">
                <a14:useLocalDpi xmlns:a14="http://schemas.microsoft.com/office/drawing/2010/main" val="0"/>
              </a:ext>
            </a:extLst>
          </a:blip>
          <a:srcRect t="18990" b="21678"/>
          <a:stretch>
            <a:fillRect/>
          </a:stretch>
        </p:blipFill>
        <p:spPr bwMode="auto">
          <a:xfrm>
            <a:off x="9051789" y="1246861"/>
            <a:ext cx="2131840" cy="961901"/>
          </a:xfrm>
          <a:prstGeom prst="rect">
            <a:avLst/>
          </a:prstGeom>
          <a:ln>
            <a:noFill/>
          </a:ln>
          <a:extLst/>
        </p:spPr>
      </p:pic>
      <p:grpSp>
        <p:nvGrpSpPr>
          <p:cNvPr id="45" name="Group 44"/>
          <p:cNvGrpSpPr/>
          <p:nvPr/>
        </p:nvGrpSpPr>
        <p:grpSpPr>
          <a:xfrm>
            <a:off x="665019" y="1318888"/>
            <a:ext cx="2743200" cy="892715"/>
            <a:chOff x="1104482" y="1235761"/>
            <a:chExt cx="2743200" cy="892715"/>
          </a:xfrm>
        </p:grpSpPr>
        <p:pic>
          <p:nvPicPr>
            <p:cNvPr id="46" name="Picture 2" descr="E:\RESOURCES\DVD_ART36\Logos\Silverlight\Silverlight Logo h c.png"/>
            <p:cNvPicPr>
              <a:picLocks noChangeAspect="1" noChangeArrowheads="1"/>
            </p:cNvPicPr>
            <p:nvPr/>
          </p:nvPicPr>
          <p:blipFill>
            <a:blip r:embed="rId5" cstate="print">
              <a:lum bright="100000"/>
            </a:blip>
            <a:srcRect l="32746"/>
            <a:stretch>
              <a:fillRect/>
            </a:stretch>
          </p:blipFill>
          <p:spPr bwMode="auto">
            <a:xfrm>
              <a:off x="2002775" y="1235761"/>
              <a:ext cx="1844907" cy="892715"/>
            </a:xfrm>
            <a:prstGeom prst="rect">
              <a:avLst/>
            </a:prstGeom>
            <a:noFill/>
            <a:ln>
              <a:noFill/>
            </a:ln>
          </p:spPr>
        </p:pic>
        <p:pic>
          <p:nvPicPr>
            <p:cNvPr id="47" name="Picture 2" descr="E:\RESOURCES\DVD_ART36\Logos\Silverlight\Silverlight Logo h c.png"/>
            <p:cNvPicPr>
              <a:picLocks noChangeAspect="1" noChangeArrowheads="1"/>
            </p:cNvPicPr>
            <p:nvPr/>
          </p:nvPicPr>
          <p:blipFill>
            <a:blip r:embed="rId5" cstate="print"/>
            <a:srcRect r="65938"/>
            <a:stretch>
              <a:fillRect/>
            </a:stretch>
          </p:blipFill>
          <p:spPr bwMode="auto">
            <a:xfrm>
              <a:off x="1104482" y="1235761"/>
              <a:ext cx="934388" cy="892715"/>
            </a:xfrm>
            <a:prstGeom prst="rect">
              <a:avLst/>
            </a:prstGeom>
            <a:noFill/>
            <a:ln>
              <a:noFill/>
            </a:ln>
          </p:spPr>
        </p:pic>
      </p:grpSp>
      <p:sp>
        <p:nvSpPr>
          <p:cNvPr id="49" name="Rectangle 48"/>
          <p:cNvSpPr/>
          <p:nvPr/>
        </p:nvSpPr>
        <p:spPr>
          <a:xfrm>
            <a:off x="221674" y="2623006"/>
            <a:ext cx="3839687" cy="1661993"/>
          </a:xfrm>
          <a:prstGeom prst="rect">
            <a:avLst/>
          </a:prstGeom>
        </p:spPr>
        <p:txBody>
          <a:bodyPr vert="horz" wrap="square" lIns="0" tIns="0" rIns="0" bIns="0" rtlCol="0">
            <a:spAutoFit/>
          </a:bodyPr>
          <a:lstStyle/>
          <a:p>
            <a:pPr marL="285750" indent="-285750" defTabSz="914363">
              <a:lnSpc>
                <a:spcPct val="90000"/>
              </a:lnSpc>
              <a:spcBef>
                <a:spcPct val="20000"/>
              </a:spcBef>
              <a:buSzPct val="100000"/>
              <a:buFontTx/>
              <a:buBlip>
                <a:blip r:embed="rId6"/>
              </a:buBlip>
            </a:pPr>
            <a:r>
              <a:rPr lang="en-US" dirty="0">
                <a:solidFill>
                  <a:schemeClr val="bg1"/>
                </a:solidFill>
                <a:latin typeface="+mj-lt"/>
              </a:rPr>
              <a:t>Modern XAML/event-driven application UI framework</a:t>
            </a:r>
          </a:p>
          <a:p>
            <a:pPr marL="285750" indent="-285750" defTabSz="914363">
              <a:lnSpc>
                <a:spcPct val="90000"/>
              </a:lnSpc>
              <a:spcBef>
                <a:spcPct val="20000"/>
              </a:spcBef>
              <a:buSzPct val="100000"/>
              <a:buFontTx/>
              <a:buBlip>
                <a:blip r:embed="rId6"/>
              </a:buBlip>
            </a:pPr>
            <a:r>
              <a:rPr lang="en-US" dirty="0">
                <a:solidFill>
                  <a:schemeClr val="bg1"/>
                </a:solidFill>
                <a:latin typeface="+mj-lt"/>
              </a:rPr>
              <a:t>Rapid creation of visually rich apps</a:t>
            </a:r>
          </a:p>
          <a:p>
            <a:pPr marL="285750" indent="-285750" defTabSz="914363">
              <a:lnSpc>
                <a:spcPct val="90000"/>
              </a:lnSpc>
              <a:spcBef>
                <a:spcPct val="20000"/>
              </a:spcBef>
              <a:buSzPct val="100000"/>
              <a:buFontTx/>
              <a:buBlip>
                <a:blip r:embed="rId6"/>
              </a:buBlip>
            </a:pPr>
            <a:r>
              <a:rPr lang="en-US" dirty="0">
                <a:solidFill>
                  <a:schemeClr val="bg1"/>
                </a:solidFill>
                <a:latin typeface="+mj-lt"/>
              </a:rPr>
              <a:t>HTML/</a:t>
            </a:r>
            <a:r>
              <a:rPr lang="en-US" dirty="0" err="1">
                <a:solidFill>
                  <a:schemeClr val="bg1"/>
                </a:solidFill>
                <a:latin typeface="+mj-lt"/>
              </a:rPr>
              <a:t>Javascript</a:t>
            </a:r>
            <a:endParaRPr lang="en-US" dirty="0">
              <a:solidFill>
                <a:schemeClr val="bg1"/>
              </a:solidFill>
              <a:latin typeface="+mj-lt"/>
            </a:endParaRPr>
          </a:p>
          <a:p>
            <a:pPr marL="285750" indent="-285750" defTabSz="914363">
              <a:lnSpc>
                <a:spcPct val="90000"/>
              </a:lnSpc>
              <a:spcBef>
                <a:spcPct val="20000"/>
              </a:spcBef>
              <a:buSzPct val="100000"/>
              <a:buFontTx/>
              <a:buBlip>
                <a:blip r:embed="rId6"/>
              </a:buBlip>
            </a:pPr>
            <a:r>
              <a:rPr lang="en-US" dirty="0">
                <a:solidFill>
                  <a:schemeClr val="bg1"/>
                </a:solidFill>
                <a:latin typeface="+mj-lt"/>
              </a:rPr>
              <a:t>Mature, robust, widely deployed technology</a:t>
            </a:r>
          </a:p>
        </p:txBody>
      </p:sp>
      <p:sp>
        <p:nvSpPr>
          <p:cNvPr id="50" name="Rectangle 49"/>
          <p:cNvSpPr/>
          <p:nvPr/>
        </p:nvSpPr>
        <p:spPr>
          <a:xfrm>
            <a:off x="8285021" y="2623006"/>
            <a:ext cx="3844430" cy="1911292"/>
          </a:xfrm>
          <a:prstGeom prst="rect">
            <a:avLst/>
          </a:prstGeom>
        </p:spPr>
        <p:txBody>
          <a:bodyPr vert="horz" wrap="square" lIns="0" tIns="0" rIns="0" bIns="0" rtlCol="0">
            <a:spAutoFit/>
          </a:bodyPr>
          <a:lstStyle/>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High performance game framework</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Rapid creation of multi-screen </a:t>
            </a:r>
            <a:br>
              <a:rPr lang="en-US" dirty="0">
                <a:gradFill>
                  <a:gsLst>
                    <a:gs pos="0">
                      <a:schemeClr val="tx1"/>
                    </a:gs>
                    <a:gs pos="86000">
                      <a:schemeClr val="tx1"/>
                    </a:gs>
                  </a:gsLst>
                  <a:lin ang="0" scaled="0"/>
                </a:gradFill>
                <a:latin typeface="+mj-lt"/>
              </a:rPr>
            </a:br>
            <a:r>
              <a:rPr lang="en-US" dirty="0">
                <a:gradFill>
                  <a:gsLst>
                    <a:gs pos="0">
                      <a:schemeClr val="tx1"/>
                    </a:gs>
                    <a:gs pos="86000">
                      <a:schemeClr val="tx1"/>
                    </a:gs>
                  </a:gsLst>
                  <a:lin ang="0" scaled="0"/>
                </a:gradFill>
                <a:latin typeface="+mj-lt"/>
              </a:rPr>
              <a:t>2D and 3D games </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Rich content pipeline</a:t>
            </a:r>
          </a:p>
          <a:p>
            <a:pPr marL="285750" indent="-285750" defTabSz="914363">
              <a:lnSpc>
                <a:spcPct val="90000"/>
              </a:lnSpc>
              <a:spcBef>
                <a:spcPct val="20000"/>
              </a:spcBef>
              <a:buSzPct val="100000"/>
              <a:buFontTx/>
              <a:buBlip>
                <a:blip r:embed="rId6"/>
              </a:buBlip>
            </a:pPr>
            <a:r>
              <a:rPr lang="en-US" dirty="0">
                <a:gradFill>
                  <a:gsLst>
                    <a:gs pos="0">
                      <a:schemeClr val="tx1"/>
                    </a:gs>
                    <a:gs pos="86000">
                      <a:schemeClr val="tx1"/>
                    </a:gs>
                  </a:gsLst>
                  <a:lin ang="0" scaled="0"/>
                </a:gradFill>
                <a:latin typeface="+mj-lt"/>
              </a:rPr>
              <a:t>Mature, robust, widely adopted technology spanning Xbox, </a:t>
            </a:r>
            <a:r>
              <a:rPr lang="en-US" dirty="0" smtClean="0">
                <a:gradFill>
                  <a:gsLst>
                    <a:gs pos="0">
                      <a:schemeClr val="tx1"/>
                    </a:gs>
                    <a:gs pos="86000">
                      <a:schemeClr val="tx1"/>
                    </a:gs>
                  </a:gsLst>
                  <a:lin ang="0" scaled="0"/>
                </a:gradFill>
                <a:latin typeface="+mj-lt"/>
              </a:rPr>
              <a:t/>
            </a:r>
            <a:br>
              <a:rPr lang="en-US" dirty="0" smtClean="0">
                <a:gradFill>
                  <a:gsLst>
                    <a:gs pos="0">
                      <a:schemeClr val="tx1"/>
                    </a:gs>
                    <a:gs pos="86000">
                      <a:schemeClr val="tx1"/>
                    </a:gs>
                  </a:gsLst>
                  <a:lin ang="0" scaled="0"/>
                </a:gradFill>
                <a:latin typeface="+mj-lt"/>
              </a:rPr>
            </a:br>
            <a:r>
              <a:rPr lang="en-US" dirty="0" smtClean="0">
                <a:gradFill>
                  <a:gsLst>
                    <a:gs pos="0">
                      <a:schemeClr val="tx1"/>
                    </a:gs>
                    <a:gs pos="86000">
                      <a:schemeClr val="tx1"/>
                    </a:gs>
                  </a:gsLst>
                  <a:lin ang="0" scaled="0"/>
                </a:gradFill>
                <a:latin typeface="+mj-lt"/>
              </a:rPr>
              <a:t>Windows</a:t>
            </a:r>
            <a:r>
              <a:rPr lang="en-US" dirty="0">
                <a:gradFill>
                  <a:gsLst>
                    <a:gs pos="0">
                      <a:schemeClr val="tx1"/>
                    </a:gs>
                    <a:gs pos="86000">
                      <a:schemeClr val="tx1"/>
                    </a:gs>
                  </a:gsLst>
                  <a:lin ang="0" scaled="0"/>
                </a:gradFill>
                <a:latin typeface="+mj-lt"/>
              </a:rPr>
              <a:t>, and Zune</a:t>
            </a:r>
          </a:p>
        </p:txBody>
      </p:sp>
      <p:sp>
        <p:nvSpPr>
          <p:cNvPr id="51" name="Rectangle 50"/>
          <p:cNvSpPr/>
          <p:nvPr/>
        </p:nvSpPr>
        <p:spPr bwMode="auto">
          <a:xfrm>
            <a:off x="-1" y="4999512"/>
            <a:ext cx="12188826" cy="1858488"/>
          </a:xfrm>
          <a:prstGeom prst="rect">
            <a:avLst/>
          </a:prstGeom>
          <a:solidFill>
            <a:schemeClr val="bg1">
              <a:lumMod val="95000"/>
            </a:schemeClr>
          </a:solidFill>
          <a:ln w="50800" cap="rnd">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indent="-342900" algn="ctr" defTabSz="800100" fontAlgn="base">
              <a:lnSpc>
                <a:spcPct val="90000"/>
              </a:lnSpc>
              <a:spcBef>
                <a:spcPct val="0"/>
              </a:spcBef>
              <a:spcAft>
                <a:spcPct val="35000"/>
              </a:spcAft>
              <a:defRPr/>
            </a:pPr>
            <a:endParaRPr lang="en-US" sz="1600" b="1" dirty="0" smtClean="0"/>
          </a:p>
        </p:txBody>
      </p:sp>
      <p:pic>
        <p:nvPicPr>
          <p:cNvPr id="9219" name="Picture 3" descr="C:\Documents and Settings\Pennie\My Documents\GDC\Win08_Chloe_246.png"/>
          <p:cNvPicPr>
            <a:picLocks noChangeAspect="1" noChangeArrowheads="1"/>
          </p:cNvPicPr>
          <p:nvPr/>
        </p:nvPicPr>
        <p:blipFill>
          <a:blip r:embed="rId7" cstate="print"/>
          <a:srcRect t="16444" b="6572"/>
          <a:stretch>
            <a:fillRect/>
          </a:stretch>
        </p:blipFill>
        <p:spPr bwMode="auto">
          <a:xfrm>
            <a:off x="4299862" y="3705421"/>
            <a:ext cx="3630168" cy="1864426"/>
          </a:xfrm>
          <a:prstGeom prst="rect">
            <a:avLst/>
          </a:prstGeom>
          <a:noFill/>
        </p:spPr>
      </p:pic>
      <p:pic>
        <p:nvPicPr>
          <p:cNvPr id="9220" name="Picture 4" descr="C:\Documents and Settings\Pennie\My Documents\GDC\Win08_Eva174.png"/>
          <p:cNvPicPr>
            <a:picLocks noChangeAspect="1" noChangeArrowheads="1"/>
          </p:cNvPicPr>
          <p:nvPr/>
        </p:nvPicPr>
        <p:blipFill>
          <a:blip r:embed="rId8" cstate="print"/>
          <a:srcRect t="6099" b="45112"/>
          <a:stretch>
            <a:fillRect/>
          </a:stretch>
        </p:blipFill>
        <p:spPr bwMode="auto">
          <a:xfrm>
            <a:off x="4299862" y="5676405"/>
            <a:ext cx="3630168" cy="1181595"/>
          </a:xfrm>
          <a:prstGeom prst="rect">
            <a:avLst/>
          </a:prstGeom>
          <a:noFill/>
        </p:spPr>
      </p:pic>
      <p:sp>
        <p:nvSpPr>
          <p:cNvPr id="56" name="Oval 55"/>
          <p:cNvSpPr/>
          <p:nvPr/>
        </p:nvSpPr>
        <p:spPr bwMode="auto">
          <a:xfrm>
            <a:off x="2515314" y="5139047"/>
            <a:ext cx="1579418" cy="1579418"/>
          </a:xfrm>
          <a:prstGeom prst="ellipse">
            <a:avLst/>
          </a:prstGeom>
          <a:gradFill flip="none" rotWithShape="1">
            <a:gsLst>
              <a:gs pos="0">
                <a:schemeClr val="bg2">
                  <a:lumMod val="90000"/>
                  <a:shade val="30000"/>
                  <a:satMod val="115000"/>
                  <a:alpha val="0"/>
                </a:schemeClr>
              </a:gs>
              <a:gs pos="50000">
                <a:schemeClr val="bg2">
                  <a:lumMod val="90000"/>
                  <a:shade val="67500"/>
                  <a:satMod val="115000"/>
                  <a:alpha val="0"/>
                </a:schemeClr>
              </a:gs>
              <a:gs pos="100000">
                <a:schemeClr val="bg2">
                  <a:lumMod val="90000"/>
                  <a:shade val="100000"/>
                  <a:satMod val="115000"/>
                  <a:alpha val="40000"/>
                </a:schemeClr>
              </a:gs>
            </a:gsLst>
            <a:lin ang="0" scaled="1"/>
            <a:tileRect/>
          </a:gra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86000">
                    <a:srgbClr val="FFFFFF"/>
                  </a:gs>
                </a:gsLst>
                <a:lin ang="5400000" scaled="0"/>
              </a:gradFill>
            </a:endParaRPr>
          </a:p>
        </p:txBody>
      </p:sp>
      <p:sp>
        <p:nvSpPr>
          <p:cNvPr id="57" name="Oval 56"/>
          <p:cNvSpPr/>
          <p:nvPr/>
        </p:nvSpPr>
        <p:spPr bwMode="auto">
          <a:xfrm flipH="1">
            <a:off x="8094093" y="5139047"/>
            <a:ext cx="1579418" cy="1579418"/>
          </a:xfrm>
          <a:prstGeom prst="ellipse">
            <a:avLst/>
          </a:prstGeom>
          <a:gradFill flip="none" rotWithShape="1">
            <a:gsLst>
              <a:gs pos="0">
                <a:schemeClr val="bg2">
                  <a:lumMod val="90000"/>
                  <a:shade val="30000"/>
                  <a:satMod val="115000"/>
                  <a:alpha val="0"/>
                </a:schemeClr>
              </a:gs>
              <a:gs pos="50000">
                <a:schemeClr val="bg2">
                  <a:lumMod val="90000"/>
                  <a:shade val="67500"/>
                  <a:satMod val="115000"/>
                  <a:alpha val="0"/>
                </a:schemeClr>
              </a:gs>
              <a:gs pos="100000">
                <a:schemeClr val="bg2">
                  <a:lumMod val="90000"/>
                  <a:shade val="100000"/>
                  <a:satMod val="115000"/>
                  <a:alpha val="40000"/>
                </a:schemeClr>
              </a:gs>
            </a:gsLst>
            <a:lin ang="0" scaled="1"/>
            <a:tileRect/>
          </a:gra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86000">
                    <a:srgbClr val="FFFFFF"/>
                  </a:gs>
                </a:gsLst>
                <a:lin ang="5400000" scaled="0"/>
              </a:gradFill>
            </a:endParaRPr>
          </a:p>
        </p:txBody>
      </p:sp>
      <p:sp>
        <p:nvSpPr>
          <p:cNvPr id="52" name="TextBox 51"/>
          <p:cNvSpPr txBox="1"/>
          <p:nvPr/>
        </p:nvSpPr>
        <p:spPr>
          <a:xfrm>
            <a:off x="9179954" y="5485994"/>
            <a:ext cx="1875514" cy="861774"/>
          </a:xfrm>
          <a:prstGeom prst="rect">
            <a:avLst/>
          </a:prstGeom>
          <a:noFill/>
        </p:spPr>
        <p:txBody>
          <a:bodyPr wrap="none" lIns="0" tIns="0" rIns="0" bIns="0" rtlCol="0">
            <a:spAutoFit/>
          </a:bodyPr>
          <a:lstStyle/>
          <a:p>
            <a:pPr algn="ctr"/>
            <a:r>
              <a:rPr lang="ru-RU" sz="3600" dirty="0" smtClean="0">
                <a:solidFill>
                  <a:schemeClr val="tx1">
                    <a:lumMod val="65000"/>
                    <a:lumOff val="35000"/>
                  </a:schemeClr>
                </a:solidFill>
                <a:latin typeface="Trebuchet MS" pitchFamily="34" charset="0"/>
              </a:rPr>
              <a:t>ИГРЫ</a:t>
            </a:r>
            <a:r>
              <a:rPr lang="en-US" sz="3600" dirty="0">
                <a:solidFill>
                  <a:schemeClr val="tx1">
                    <a:lumMod val="65000"/>
                    <a:lumOff val="35000"/>
                  </a:schemeClr>
                </a:solidFill>
                <a:latin typeface="Trebuchet MS" pitchFamily="34" charset="0"/>
              </a:rPr>
              <a:t/>
            </a:r>
            <a:br>
              <a:rPr lang="en-US" sz="3600" dirty="0">
                <a:solidFill>
                  <a:schemeClr val="tx1">
                    <a:lumMod val="65000"/>
                    <a:lumOff val="35000"/>
                  </a:schemeClr>
                </a:solidFill>
                <a:latin typeface="Trebuchet MS" pitchFamily="34" charset="0"/>
              </a:rPr>
            </a:br>
            <a:r>
              <a:rPr lang="en-US" sz="2000" dirty="0" smtClean="0">
                <a:solidFill>
                  <a:schemeClr val="tx1">
                    <a:lumMod val="65000"/>
                    <a:lumOff val="35000"/>
                  </a:schemeClr>
                </a:solidFill>
                <a:latin typeface="Trebuchet MS" pitchFamily="34" charset="0"/>
              </a:rPr>
              <a:t>(</a:t>
            </a:r>
            <a:r>
              <a:rPr lang="ru-RU" sz="2000" dirty="0" smtClean="0">
                <a:solidFill>
                  <a:schemeClr val="tx1">
                    <a:lumMod val="65000"/>
                    <a:lumOff val="35000"/>
                  </a:schemeClr>
                </a:solidFill>
                <a:latin typeface="Trebuchet MS" pitchFamily="34" charset="0"/>
              </a:rPr>
              <a:t>и приложения</a:t>
            </a:r>
            <a:r>
              <a:rPr lang="en-US" sz="2000" dirty="0" smtClean="0">
                <a:solidFill>
                  <a:schemeClr val="tx1">
                    <a:lumMod val="65000"/>
                    <a:lumOff val="35000"/>
                  </a:schemeClr>
                </a:solidFill>
                <a:latin typeface="Trebuchet MS" pitchFamily="34" charset="0"/>
              </a:rPr>
              <a:t>)</a:t>
            </a:r>
            <a:endParaRPr lang="en-US" sz="3600" dirty="0">
              <a:solidFill>
                <a:schemeClr val="tx1">
                  <a:lumMod val="65000"/>
                  <a:lumOff val="35000"/>
                </a:schemeClr>
              </a:solidFill>
              <a:latin typeface="Trebuchet MS" pitchFamily="34" charset="0"/>
            </a:endParaRPr>
          </a:p>
        </p:txBody>
      </p:sp>
      <p:sp>
        <p:nvSpPr>
          <p:cNvPr id="53" name="TextBox 52"/>
          <p:cNvSpPr txBox="1"/>
          <p:nvPr/>
        </p:nvSpPr>
        <p:spPr>
          <a:xfrm>
            <a:off x="553876" y="5485994"/>
            <a:ext cx="3034485" cy="861774"/>
          </a:xfrm>
          <a:prstGeom prst="rect">
            <a:avLst/>
          </a:prstGeom>
          <a:noFill/>
        </p:spPr>
        <p:txBody>
          <a:bodyPr wrap="none" lIns="0" tIns="0" rIns="0" bIns="0" rtlCol="0">
            <a:spAutoFit/>
          </a:bodyPr>
          <a:lstStyle/>
          <a:p>
            <a:pPr algn="ctr"/>
            <a:r>
              <a:rPr lang="ru-RU" sz="3600" dirty="0" smtClean="0">
                <a:solidFill>
                  <a:schemeClr val="tx1">
                    <a:lumMod val="65000"/>
                    <a:lumOff val="35000"/>
                  </a:schemeClr>
                </a:solidFill>
                <a:latin typeface="Trebuchet MS" pitchFamily="34" charset="0"/>
              </a:rPr>
              <a:t>ПРИЛОЖЕНИЯ</a:t>
            </a:r>
            <a:endParaRPr lang="en-US" sz="3600" dirty="0" smtClean="0">
              <a:solidFill>
                <a:schemeClr val="tx1">
                  <a:lumMod val="65000"/>
                  <a:lumOff val="35000"/>
                </a:schemeClr>
              </a:solidFill>
              <a:latin typeface="Trebuchet MS" pitchFamily="34" charset="0"/>
            </a:endParaRPr>
          </a:p>
          <a:p>
            <a:pPr algn="ctr"/>
            <a:r>
              <a:rPr lang="en-US" sz="2000" dirty="0" smtClean="0">
                <a:solidFill>
                  <a:schemeClr val="tx1">
                    <a:lumMod val="65000"/>
                    <a:lumOff val="35000"/>
                  </a:schemeClr>
                </a:solidFill>
                <a:latin typeface="Trebuchet MS" pitchFamily="34" charset="0"/>
              </a:rPr>
              <a:t>(</a:t>
            </a:r>
            <a:r>
              <a:rPr lang="ru-RU" sz="2000" dirty="0" smtClean="0">
                <a:solidFill>
                  <a:schemeClr val="tx1">
                    <a:lumMod val="65000"/>
                    <a:lumOff val="35000"/>
                  </a:schemeClr>
                </a:solidFill>
                <a:latin typeface="Trebuchet MS" pitchFamily="34" charset="0"/>
              </a:rPr>
              <a:t>и игры</a:t>
            </a:r>
            <a:r>
              <a:rPr lang="en-US" sz="2000" dirty="0" smtClean="0">
                <a:solidFill>
                  <a:schemeClr val="tx1">
                    <a:lumMod val="65000"/>
                    <a:lumOff val="35000"/>
                  </a:schemeClr>
                </a:solidFill>
                <a:latin typeface="Trebuchet MS" pitchFamily="34" charset="0"/>
              </a:rPr>
              <a:t>)</a:t>
            </a:r>
          </a:p>
        </p:txBody>
      </p:sp>
    </p:spTree>
    <p:extLst>
      <p:ext uri="{BB962C8B-B14F-4D97-AF65-F5344CB8AC3E}">
        <p14:creationId xmlns:p14="http://schemas.microsoft.com/office/powerpoint/2010/main" val="4101231527"/>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Можно использовать </a:t>
            </a:r>
            <a:r>
              <a:rPr lang="en-US" sz="2800" dirty="0" smtClean="0">
                <a:latin typeface="Segoe UI" pitchFamily="34" charset="0"/>
                <a:ea typeface="Segoe UI" pitchFamily="34" charset="0"/>
                <a:cs typeface="Segoe UI" pitchFamily="34" charset="0"/>
              </a:rPr>
              <a:t>Silverlight </a:t>
            </a:r>
            <a:r>
              <a:rPr lang="uk-UA" sz="2800" dirty="0" smtClean="0">
                <a:latin typeface="Segoe UI" pitchFamily="34" charset="0"/>
                <a:ea typeface="Segoe UI" pitchFamily="34" charset="0"/>
                <a:cs typeface="Segoe UI" pitchFamily="34" charset="0"/>
              </a:rPr>
              <a:t>компонент</a:t>
            </a:r>
            <a:r>
              <a:rPr lang="ru-RU" sz="2800" dirty="0" smtClean="0">
                <a:latin typeface="Segoe UI" pitchFamily="34" charset="0"/>
                <a:ea typeface="Segoe UI" pitchFamily="34" charset="0"/>
                <a:cs typeface="Segoe UI" pitchFamily="34" charset="0"/>
              </a:rPr>
              <a:t>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Только асинхронные вызовы при работе с интернетом</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Ограничения на элементы управления, производительность</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Окно </a:t>
            </a:r>
            <a:r>
              <a:rPr lang="en-US" sz="2800" dirty="0" smtClean="0">
                <a:latin typeface="Segoe UI" pitchFamily="34" charset="0"/>
                <a:ea typeface="Segoe UI" pitchFamily="34" charset="0"/>
                <a:cs typeface="Segoe UI" pitchFamily="34" charset="0"/>
              </a:rPr>
              <a:t>about, feedback</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Кнопка </a:t>
            </a:r>
            <a:r>
              <a:rPr lang="en-US" sz="2800" dirty="0" smtClean="0">
                <a:latin typeface="Segoe UI" pitchFamily="34" charset="0"/>
                <a:ea typeface="Segoe UI" pitchFamily="34" charset="0"/>
                <a:cs typeface="Segoe UI" pitchFamily="34" charset="0"/>
              </a:rPr>
              <a:t>Back </a:t>
            </a:r>
            <a:r>
              <a:rPr lang="uk-UA" sz="2800" dirty="0" smtClean="0">
                <a:latin typeface="Segoe UI" pitchFamily="34" charset="0"/>
                <a:ea typeface="Segoe UI" pitchFamily="34" charset="0"/>
                <a:cs typeface="Segoe UI" pitchFamily="34" charset="0"/>
              </a:rPr>
              <a:t>и сохранение состояния</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Эмулятор != реальное устройство</a:t>
            </a:r>
            <a:endParaRPr lang="ru-RU"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РАЗРАБОТКА</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2268805364"/>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en-US" sz="2800" dirty="0" smtClean="0">
                <a:latin typeface="Segoe UI" pitchFamily="34" charset="0"/>
                <a:ea typeface="Segoe UI" pitchFamily="34" charset="0"/>
                <a:cs typeface="Segoe UI" pitchFamily="34" charset="0"/>
              </a:rPr>
              <a:t>Design guide – must read! Metro style for all!</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Иконки 62*62, 99*99, 173*173, 200*200</a:t>
            </a:r>
            <a:r>
              <a:rPr lang="en-US" sz="2800" dirty="0" smtClean="0">
                <a:latin typeface="Segoe UI" pitchFamily="34" charset="0"/>
                <a:ea typeface="Segoe UI" pitchFamily="34" charset="0"/>
                <a:cs typeface="Segoe UI" pitchFamily="34" charset="0"/>
              </a:rPr>
              <a:t>, pinned icons</a:t>
            </a:r>
            <a:endParaRPr lang="uk-UA"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Отступ</a:t>
            </a:r>
            <a:r>
              <a:rPr lang="ru-RU" sz="2800" dirty="0" smtClean="0">
                <a:latin typeface="Segoe UI" pitchFamily="34" charset="0"/>
                <a:ea typeface="Segoe UI" pitchFamily="34" charset="0"/>
                <a:cs typeface="Segoe UI" pitchFamily="34" charset="0"/>
              </a:rPr>
              <a:t>ы 12 пксл, нельзя использовать стандартную иконку</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Белая </a:t>
            </a:r>
            <a:r>
              <a:rPr lang="en-US" sz="2800" dirty="0" smtClean="0">
                <a:latin typeface="Segoe UI" pitchFamily="34" charset="0"/>
                <a:ea typeface="Segoe UI" pitchFamily="34" charset="0"/>
                <a:cs typeface="Segoe UI" pitchFamily="34" charset="0"/>
              </a:rPr>
              <a:t>&amp; </a:t>
            </a:r>
            <a:r>
              <a:rPr lang="ru-RU" sz="2800" dirty="0" smtClean="0">
                <a:latin typeface="Segoe UI" pitchFamily="34" charset="0"/>
                <a:ea typeface="Segoe UI" pitchFamily="34" charset="0"/>
                <a:cs typeface="Segoe UI" pitchFamily="34" charset="0"/>
              </a:rPr>
              <a:t>черная темы, яркие цвета</a:t>
            </a:r>
          </a:p>
          <a:p>
            <a:pPr defTabSz="457200">
              <a:spcBef>
                <a:spcPct val="20000"/>
              </a:spcBef>
              <a:buClr>
                <a:srgbClr val="0070C0"/>
              </a:buClr>
            </a:pPr>
            <a:r>
              <a:rPr lang="en-US" sz="2800" dirty="0" smtClean="0">
                <a:latin typeface="Segoe UI" pitchFamily="34" charset="0"/>
                <a:ea typeface="Segoe UI" pitchFamily="34" charset="0"/>
                <a:cs typeface="Segoe UI" pitchFamily="34" charset="0"/>
              </a:rPr>
              <a:t>Pivot vs. Panorama</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Не затемнять текст, котор</a:t>
            </a:r>
            <a:r>
              <a:rPr lang="ru-RU" sz="2800" dirty="0" smtClean="0">
                <a:latin typeface="Segoe UI" pitchFamily="34" charset="0"/>
                <a:ea typeface="Segoe UI" pitchFamily="34" charset="0"/>
                <a:cs typeface="Segoe UI" pitchFamily="34" charset="0"/>
              </a:rPr>
              <a:t>ый не помещается</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a:p>
            <a:pPr defTabSz="457200">
              <a:spcBef>
                <a:spcPct val="20000"/>
              </a:spcBef>
              <a:buClr>
                <a:srgbClr val="0070C0"/>
              </a:buClr>
            </a:pPr>
            <a:endParaRPr lang="ru-RU"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ДИЗАЙН</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389291033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9" y="1828800"/>
            <a:ext cx="10310600"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У</a:t>
            </a:r>
            <a:r>
              <a:rPr lang="uk-UA" sz="2800" dirty="0">
                <a:latin typeface="Segoe UI" pitchFamily="34" charset="0"/>
                <a:ea typeface="Segoe UI" pitchFamily="34" charset="0"/>
                <a:cs typeface="Segoe UI" pitchFamily="34" charset="0"/>
              </a:rPr>
              <a:t>б</a:t>
            </a:r>
            <a:r>
              <a:rPr lang="ru-RU" sz="2800" dirty="0" smtClean="0">
                <a:latin typeface="Segoe UI" pitchFamily="34" charset="0"/>
                <a:ea typeface="Segoe UI" pitchFamily="34" charset="0"/>
                <a:cs typeface="Segoe UI" pitchFamily="34" charset="0"/>
              </a:rPr>
              <a:t>едиться, что нет критических ошибок</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Приложение – чуть больше, чем веб-страница</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Черная </a:t>
            </a:r>
            <a:r>
              <a:rPr lang="en-US" sz="2800" dirty="0" smtClean="0">
                <a:latin typeface="Segoe UI" pitchFamily="34" charset="0"/>
                <a:ea typeface="Segoe UI" pitchFamily="34" charset="0"/>
                <a:cs typeface="Segoe UI" pitchFamily="34" charset="0"/>
              </a:rPr>
              <a:t>&amp; </a:t>
            </a:r>
            <a:r>
              <a:rPr lang="uk-UA" sz="2800" dirty="0" smtClean="0">
                <a:latin typeface="Segoe UI" pitchFamily="34" charset="0"/>
                <a:ea typeface="Segoe UI" pitchFamily="34" charset="0"/>
                <a:cs typeface="Segoe UI" pitchFamily="34" charset="0"/>
              </a:rPr>
              <a:t>белая тем</a:t>
            </a:r>
            <a:r>
              <a:rPr lang="ru-RU" sz="2800" dirty="0" smtClean="0">
                <a:latin typeface="Segoe UI" pitchFamily="34" charset="0"/>
                <a:ea typeface="Segoe UI" pitchFamily="34" charset="0"/>
                <a:cs typeface="Segoe UI" pitchFamily="34" charset="0"/>
              </a:rPr>
              <a:t>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Проверка локализации</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Наличие </a:t>
            </a:r>
            <a:r>
              <a:rPr lang="en-US" sz="2800" dirty="0" smtClean="0">
                <a:latin typeface="Segoe UI" pitchFamily="34" charset="0"/>
                <a:ea typeface="Segoe UI" pitchFamily="34" charset="0"/>
                <a:cs typeface="Segoe UI" pitchFamily="34" charset="0"/>
              </a:rPr>
              <a:t>&amp; </a:t>
            </a:r>
            <a:r>
              <a:rPr lang="uk-UA" sz="2800" dirty="0" smtClean="0">
                <a:latin typeface="Segoe UI" pitchFamily="34" charset="0"/>
                <a:ea typeface="Segoe UI" pitchFamily="34" charset="0"/>
                <a:cs typeface="Segoe UI" pitchFamily="34" charset="0"/>
              </a:rPr>
              <a:t>отсутствие интернета</a:t>
            </a:r>
            <a:r>
              <a:rPr lang="ru-RU" sz="2800" dirty="0" smtClean="0">
                <a:latin typeface="Segoe UI" pitchFamily="34" charset="0"/>
                <a:ea typeface="Segoe UI" pitchFamily="34" charset="0"/>
                <a:cs typeface="Segoe UI" pitchFamily="34" charset="0"/>
              </a:rPr>
              <a:t>, индикатор прогресса</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Проверить </a:t>
            </a:r>
            <a:r>
              <a:rPr lang="en-US" sz="2800" dirty="0" smtClean="0">
                <a:latin typeface="Segoe UI" pitchFamily="34" charset="0"/>
                <a:ea typeface="Segoe UI" pitchFamily="34" charset="0"/>
                <a:cs typeface="Segoe UI" pitchFamily="34" charset="0"/>
              </a:rPr>
              <a:t>Capabilities</a:t>
            </a:r>
            <a:r>
              <a:rPr lang="ru-RU" sz="2800" dirty="0" smtClean="0">
                <a:latin typeface="Segoe UI" pitchFamily="34" charset="0"/>
                <a:ea typeface="Segoe UI" pitchFamily="34" charset="0"/>
                <a:cs typeface="Segoe UI" pitchFamily="34" charset="0"/>
              </a:rPr>
              <a:t> и </a:t>
            </a:r>
            <a:r>
              <a:rPr lang="en-US" sz="2800" dirty="0" smtClean="0">
                <a:latin typeface="Segoe UI" pitchFamily="34" charset="0"/>
                <a:ea typeface="Segoe UI" pitchFamily="34" charset="0"/>
                <a:cs typeface="Segoe UI" pitchFamily="34" charset="0"/>
              </a:rPr>
              <a:t>meta </a:t>
            </a:r>
            <a:r>
              <a:rPr lang="uk-UA" sz="2800" dirty="0" smtClean="0">
                <a:latin typeface="Segoe UI" pitchFamily="34" charset="0"/>
                <a:ea typeface="Segoe UI" pitchFamily="34" charset="0"/>
                <a:cs typeface="Segoe UI" pitchFamily="34" charset="0"/>
              </a:rPr>
              <a:t>данн</a:t>
            </a:r>
            <a:r>
              <a:rPr lang="ru-RU" sz="2800" dirty="0" smtClean="0">
                <a:latin typeface="Segoe UI" pitchFamily="34" charset="0"/>
                <a:ea typeface="Segoe UI" pitchFamily="34" charset="0"/>
                <a:cs typeface="Segoe UI" pitchFamily="34" charset="0"/>
              </a:rPr>
              <a:t>ые</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ТЕСТИРОВАНИЕ</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408152749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690" y="2442642"/>
            <a:ext cx="320055" cy="320055"/>
          </a:xfrm>
          <a:prstGeom prst="rect">
            <a:avLst/>
          </a:prstGeom>
          <a:noFill/>
          <a:ln>
            <a:noFill/>
          </a:ln>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7482" y="1932277"/>
            <a:ext cx="320055" cy="320055"/>
          </a:xfrm>
          <a:prstGeom prst="rect">
            <a:avLst/>
          </a:prstGeom>
          <a:noFill/>
          <a:ln>
            <a:noFill/>
          </a:ln>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481081"/>
            <a:ext cx="320055" cy="320055"/>
          </a:xfrm>
          <a:prstGeom prst="rect">
            <a:avLst/>
          </a:prstGeom>
          <a:noFill/>
          <a:ln>
            <a:noFill/>
          </a:ln>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2963640"/>
            <a:ext cx="320055" cy="320055"/>
          </a:xfrm>
          <a:prstGeom prst="rect">
            <a:avLst/>
          </a:prstGeom>
          <a:noFill/>
          <a:ln>
            <a:noFill/>
          </a:ln>
        </p:spPr>
      </p:pic>
      <p:sp>
        <p:nvSpPr>
          <p:cNvPr id="27" name="Content Placeholder 2"/>
          <p:cNvSpPr txBox="1">
            <a:spLocks/>
          </p:cNvSpPr>
          <p:nvPr/>
        </p:nvSpPr>
        <p:spPr>
          <a:xfrm>
            <a:off x="1276348" y="1828800"/>
            <a:ext cx="10638147" cy="4491038"/>
          </a:xfrm>
          <a:prstGeom prst="rect">
            <a:avLst/>
          </a:prstGeom>
        </p:spPr>
        <p:txBody>
          <a:bodyPr vert="horz" lIns="91440" tIns="45720" rIns="91440" bIns="45720" rtlCol="0">
            <a:noAutofit/>
          </a:bodyPr>
          <a:lstStyle/>
          <a:p>
            <a:pPr defTabSz="457200">
              <a:spcBef>
                <a:spcPct val="20000"/>
              </a:spcBef>
              <a:buClr>
                <a:srgbClr val="0070C0"/>
              </a:buClr>
            </a:pPr>
            <a:r>
              <a:rPr lang="ru-RU" sz="2800" dirty="0" smtClean="0">
                <a:latin typeface="Segoe UI" pitchFamily="34" charset="0"/>
                <a:ea typeface="Segoe UI" pitchFamily="34" charset="0"/>
                <a:cs typeface="Segoe UI" pitchFamily="34" charset="0"/>
              </a:rPr>
              <a:t>Соблюдение авторских прав (контент, логотипы)</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Скриншоты – 480*800 (</a:t>
            </a:r>
            <a:r>
              <a:rPr lang="en-US" sz="2800" dirty="0" smtClean="0">
                <a:latin typeface="Segoe UI" pitchFamily="34" charset="0"/>
                <a:ea typeface="Segoe UI" pitchFamily="34" charset="0"/>
                <a:cs typeface="Segoe UI" pitchFamily="34" charset="0"/>
              </a:rPr>
              <a:t>Snipping tool &amp; emulator 100%</a:t>
            </a:r>
            <a:r>
              <a:rPr lang="ru-RU" sz="2800" dirty="0" smtClean="0">
                <a:latin typeface="Segoe UI" pitchFamily="34" charset="0"/>
                <a:ea typeface="Segoe UI" pitchFamily="34" charset="0"/>
                <a:cs typeface="Segoe UI" pitchFamily="34" charset="0"/>
              </a:rPr>
              <a:t>)</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Описание приложение – </a:t>
            </a:r>
            <a:r>
              <a:rPr lang="en-US" sz="2800" dirty="0" smtClean="0">
                <a:latin typeface="Segoe UI" pitchFamily="34" charset="0"/>
                <a:ea typeface="Segoe UI" pitchFamily="34" charset="0"/>
                <a:cs typeface="Segoe UI" pitchFamily="34" charset="0"/>
              </a:rPr>
              <a:t>English must be</a:t>
            </a: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Пробная версия должна отображать все возможности платной</a:t>
            </a:r>
            <a:endParaRPr lang="en-US" sz="2800" dirty="0" smtClean="0">
              <a:latin typeface="Segoe UI" pitchFamily="34" charset="0"/>
              <a:ea typeface="Segoe UI" pitchFamily="34" charset="0"/>
              <a:cs typeface="Segoe UI" pitchFamily="34" charset="0"/>
            </a:endParaRPr>
          </a:p>
          <a:p>
            <a:pPr defTabSz="457200">
              <a:spcBef>
                <a:spcPct val="20000"/>
              </a:spcBef>
              <a:buClr>
                <a:srgbClr val="0070C0"/>
              </a:buClr>
            </a:pPr>
            <a:r>
              <a:rPr lang="uk-UA" sz="2800" dirty="0" smtClean="0">
                <a:latin typeface="Segoe UI" pitchFamily="34" charset="0"/>
                <a:ea typeface="Segoe UI" pitchFamily="34" charset="0"/>
                <a:cs typeface="Segoe UI" pitchFamily="34" charset="0"/>
              </a:rPr>
              <a:t>Реклама (</a:t>
            </a:r>
            <a:r>
              <a:rPr lang="en-US" sz="2800" dirty="0">
                <a:latin typeface="Segoe UI" pitchFamily="34" charset="0"/>
                <a:ea typeface="Segoe UI" pitchFamily="34" charset="0"/>
                <a:cs typeface="Segoe UI" pitchFamily="34" charset="0"/>
              </a:rPr>
              <a:t>Advertising Creative Acceptance Policy </a:t>
            </a:r>
            <a:r>
              <a:rPr lang="en-US" sz="2800" dirty="0" smtClean="0">
                <a:latin typeface="Segoe UI" pitchFamily="34" charset="0"/>
                <a:ea typeface="Segoe UI" pitchFamily="34" charset="0"/>
                <a:cs typeface="Segoe UI" pitchFamily="34" charset="0"/>
              </a:rPr>
              <a:t>Guide</a:t>
            </a:r>
            <a:r>
              <a:rPr lang="ru-RU" sz="2800" dirty="0" smtClean="0">
                <a:latin typeface="Segoe UI" pitchFamily="34" charset="0"/>
                <a:ea typeface="Segoe UI" pitchFamily="34" charset="0"/>
                <a:cs typeface="Segoe UI" pitchFamily="34" charset="0"/>
              </a:rPr>
              <a:t>)</a:t>
            </a:r>
          </a:p>
          <a:p>
            <a:pPr defTabSz="457200">
              <a:spcBef>
                <a:spcPct val="20000"/>
              </a:spcBef>
              <a:buClr>
                <a:srgbClr val="0070C0"/>
              </a:buClr>
            </a:pPr>
            <a:r>
              <a:rPr lang="ru-RU" sz="2800" dirty="0" smtClean="0">
                <a:latin typeface="Segoe UI" pitchFamily="34" charset="0"/>
                <a:ea typeface="Segoe UI" pitchFamily="34" charset="0"/>
                <a:cs typeface="Segoe UI" pitchFamily="34" charset="0"/>
              </a:rPr>
              <a:t>Политика приватности - </a:t>
            </a:r>
            <a:r>
              <a:rPr lang="en-US" sz="2800" dirty="0">
                <a:latin typeface="Segoe UI" pitchFamily="34" charset="0"/>
                <a:ea typeface="Segoe UI" pitchFamily="34" charset="0"/>
                <a:cs typeface="Segoe UI" pitchFamily="34" charset="0"/>
              </a:rPr>
              <a:t>Location Service API</a:t>
            </a:r>
            <a:endParaRPr lang="uk-UA" sz="2800" dirty="0" smtClean="0">
              <a:latin typeface="Segoe UI" pitchFamily="34" charset="0"/>
              <a:ea typeface="Segoe UI" pitchFamily="34" charset="0"/>
              <a:cs typeface="Segoe UI" pitchFamily="34" charset="0"/>
            </a:endParaRPr>
          </a:p>
        </p:txBody>
      </p: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2312" y="3991446"/>
            <a:ext cx="320055" cy="320055"/>
          </a:xfrm>
          <a:prstGeom prst="rect">
            <a:avLst/>
          </a:prstGeom>
          <a:noFill/>
          <a:ln>
            <a:noFill/>
          </a:ln>
        </p:spPr>
      </p:pic>
      <p:sp>
        <p:nvSpPr>
          <p:cNvPr id="3" name="Title 2"/>
          <p:cNvSpPr>
            <a:spLocks noGrp="1"/>
          </p:cNvSpPr>
          <p:nvPr>
            <p:ph type="title"/>
          </p:nvPr>
        </p:nvSpPr>
        <p:spPr/>
        <p:txBody>
          <a:bodyPr/>
          <a:lstStyle/>
          <a:p>
            <a:r>
              <a:rPr lang="ru-RU" dirty="0" smtClean="0"/>
              <a:t>ТРЕБОВАНИЯ</a:t>
            </a:r>
            <a:endParaRPr lang="en-US" dirty="0"/>
          </a:p>
        </p:txBody>
      </p:sp>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17" y="4494735"/>
            <a:ext cx="320055" cy="320055"/>
          </a:xfrm>
          <a:prstGeom prst="rect">
            <a:avLst/>
          </a:prstGeom>
          <a:noFill/>
          <a:ln>
            <a:noFill/>
          </a:ln>
        </p:spPr>
      </p:pic>
    </p:spTree>
    <p:extLst>
      <p:ext uri="{BB962C8B-B14F-4D97-AF65-F5344CB8AC3E}">
        <p14:creationId xmlns:p14="http://schemas.microsoft.com/office/powerpoint/2010/main" val="154336135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TechEd_NA_2010_PPT_Template">
  <a:themeElements>
    <a:clrScheme name="Custom 4">
      <a:dk1>
        <a:srgbClr val="000000"/>
      </a:dk1>
      <a:lt1>
        <a:srgbClr val="FFFFFF"/>
      </a:lt1>
      <a:dk2>
        <a:srgbClr val="F37021"/>
      </a:dk2>
      <a:lt2>
        <a:srgbClr val="FDB913"/>
      </a:lt2>
      <a:accent1>
        <a:srgbClr val="5E2F7E"/>
      </a:accent1>
      <a:accent2>
        <a:srgbClr val="B72172"/>
      </a:accent2>
      <a:accent3>
        <a:srgbClr val="8CC63F"/>
      </a:accent3>
      <a:accent4>
        <a:srgbClr val="D6E032"/>
      </a:accent4>
      <a:accent5>
        <a:srgbClr val="0077B8"/>
      </a:accent5>
      <a:accent6>
        <a:srgbClr val="44C8F5"/>
      </a:accent6>
      <a:hlink>
        <a:srgbClr val="FFFF00"/>
      </a:hlink>
      <a:folHlink>
        <a:srgbClr val="F3EB4F"/>
      </a:folHlink>
    </a:clrScheme>
    <a:fontScheme name="Custom 50">
      <a:majorFont>
        <a:latin typeface="Calibri"/>
        <a:ea typeface=""/>
        <a:cs typeface=""/>
      </a:majorFont>
      <a:minorFont>
        <a:latin typeface="Calibri"/>
        <a:ea typeface=""/>
        <a:cs typeface=""/>
      </a:minorFont>
    </a:fontScheme>
    <a:fmtScheme name="Foundry">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gradFill flip="none" rotWithShape="1">
          <a:gsLst>
            <a:gs pos="0">
              <a:schemeClr val="accent3"/>
            </a:gs>
            <a:gs pos="86000">
              <a:schemeClr val="accent4"/>
            </a:gs>
          </a:gsLst>
          <a:lin ang="5400000" scaled="1"/>
          <a:tileRect/>
        </a:gradFill>
        <a:ln w="28575">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dirty="0" smtClean="0">
            <a:solidFill>
              <a:schemeClr val="bg1">
                <a:alpha val="99000"/>
              </a:schemeClr>
            </a:solidFill>
          </a:defRPr>
        </a:defPPr>
      </a:lstStyle>
      <a:style>
        <a:lnRef idx="3">
          <a:schemeClr val="lt1"/>
        </a:lnRef>
        <a:fillRef idx="1">
          <a:schemeClr val="accent1"/>
        </a:fillRef>
        <a:effectRef idx="1">
          <a:schemeClr val="accent1"/>
        </a:effectRef>
        <a:fontRef idx="minor">
          <a:schemeClr val="lt1"/>
        </a:fontRef>
      </a:style>
    </a:spDef>
    <a:txDef>
      <a:spPr/>
      <a:bodyPr vert="horz" wrap="square" lIns="0" tIns="0" rIns="0" bIns="0" rtlCol="0">
        <a:spAutoFit/>
      </a:bodyPr>
      <a:lstStyle>
        <a:defPPr marL="460375" marR="0" indent="-460375" algn="l" defTabSz="914363" rtl="0" eaLnBrk="1" fontAlgn="auto" latinLnBrk="0" hangingPunct="1">
          <a:lnSpc>
            <a:spcPct val="90000"/>
          </a:lnSpc>
          <a:spcBef>
            <a:spcPct val="20000"/>
          </a:spcBef>
          <a:spcAft>
            <a:spcPts val="0"/>
          </a:spcAft>
          <a:buClrTx/>
          <a:buSzPct val="100000"/>
          <a:tabLst/>
          <a:defRPr kumimoji="0" sz="2800" b="0" i="0" u="none" strike="noStrike" kern="1200" cap="none" spc="0" normalizeH="0" baseline="0" noProof="0" dirty="0" err="1" smtClean="0">
            <a:ln>
              <a:noFill/>
            </a:ln>
            <a:gradFill>
              <a:gsLst>
                <a:gs pos="0">
                  <a:schemeClr val="tx1"/>
                </a:gs>
                <a:gs pos="100000">
                  <a:schemeClr val="tx1"/>
                </a:gs>
              </a:gsLst>
              <a:lin ang="5400000" scaled="0"/>
            </a:gradFill>
            <a:effectLst/>
            <a:uLnTx/>
            <a:uFillTx/>
            <a:latin typeface="+mj-lt"/>
            <a:ea typeface="+mn-ea"/>
            <a:cs typeface="+mn-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TechEd_NA_2010_PPT_Template</Template>
  <TotalTime>2317</TotalTime>
  <Words>545</Words>
  <Application>Microsoft Office PowerPoint</Application>
  <PresentationFormat>Custom</PresentationFormat>
  <Paragraphs>123</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TechEd_NA_2010_PPT_Template</vt:lpstr>
      <vt:lpstr>Windows Phone 7 Публикация приложений в Marketplace</vt:lpstr>
      <vt:lpstr>СОДЕРЖАНИЕ От идеи до результата</vt:lpstr>
      <vt:lpstr>ИНСТРУМЕНТЫ &amp; РЕСУРСЫ</vt:lpstr>
      <vt:lpstr>РЕГИСТРАЦИЯ &amp; РАБОТА С УСТРОЙСТВОМ</vt:lpstr>
      <vt:lpstr>Две платформы разработки</vt:lpstr>
      <vt:lpstr>РАЗРАБОТКА</vt:lpstr>
      <vt:lpstr>ДИЗАЙН</vt:lpstr>
      <vt:lpstr>ТЕСТИРОВАНИЕ</vt:lpstr>
      <vt:lpstr>ТРЕБОВАНИЯ</vt:lpstr>
      <vt:lpstr>РАСКРУТКА &amp; ПРОФИТ</vt:lpstr>
      <vt:lpstr>PowerPoint Presentation</vt:lpstr>
      <vt:lpstr> Спасибо за внимание! </vt:lpstr>
    </vt:vector>
  </TitlesOfParts>
  <Manager>&lt;Content Manager Name Here&gt;</Manager>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Phone 7</dc:title>
  <dc:subject>Mobile Software Forum</dc:subject>
  <dc:creator>Loke Uei Tan</dc:creator>
  <cp:lastModifiedBy>Alex</cp:lastModifiedBy>
  <cp:revision>103</cp:revision>
  <dcterms:created xsi:type="dcterms:W3CDTF">2010-05-03T19:22:57Z</dcterms:created>
  <dcterms:modified xsi:type="dcterms:W3CDTF">2011-05-13T20:32:53Z</dcterms:modified>
</cp:coreProperties>
</file>

<file path=docProps/thumbnail.jpeg>
</file>